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tags/tag1.xml" ContentType="application/vnd.openxmlformats-officedocument.presentationml.tags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tags/tag2.xml" ContentType="application/vnd.openxmlformats-officedocument.presentationml.tags+xml"/>
  <Override PartName="/ppt/notesSlides/notesSlide28.xml" ContentType="application/vnd.openxmlformats-officedocument.presentationml.notesSlide+xml"/>
  <Override PartName="/ppt/tags/tag3.xml" ContentType="application/vnd.openxmlformats-officedocument.presentationml.tags+xml"/>
  <Override PartName="/ppt/notesSlides/notesSlide29.xml" ContentType="application/vnd.openxmlformats-officedocument.presentationml.notesSlide+xml"/>
  <Override PartName="/ppt/tags/tag4.xml" ContentType="application/vnd.openxmlformats-officedocument.presentationml.tags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400" r:id="rId2"/>
    <p:sldId id="579" r:id="rId3"/>
    <p:sldId id="384" r:id="rId4"/>
    <p:sldId id="577" r:id="rId5"/>
    <p:sldId id="385" r:id="rId6"/>
    <p:sldId id="413" r:id="rId7"/>
    <p:sldId id="475" r:id="rId8"/>
    <p:sldId id="472" r:id="rId9"/>
    <p:sldId id="473" r:id="rId10"/>
    <p:sldId id="474" r:id="rId11"/>
    <p:sldId id="477" r:id="rId12"/>
    <p:sldId id="386" r:id="rId13"/>
    <p:sldId id="389" r:id="rId14"/>
    <p:sldId id="394" r:id="rId15"/>
    <p:sldId id="398" r:id="rId16"/>
    <p:sldId id="399" r:id="rId17"/>
    <p:sldId id="578" r:id="rId18"/>
    <p:sldId id="580" r:id="rId19"/>
    <p:sldId id="581" r:id="rId20"/>
    <p:sldId id="403" r:id="rId21"/>
    <p:sldId id="408" r:id="rId22"/>
    <p:sldId id="406" r:id="rId23"/>
    <p:sldId id="570" r:id="rId24"/>
    <p:sldId id="571" r:id="rId25"/>
    <p:sldId id="572" r:id="rId26"/>
    <p:sldId id="573" r:id="rId27"/>
    <p:sldId id="568" r:id="rId28"/>
    <p:sldId id="525" r:id="rId29"/>
    <p:sldId id="545" r:id="rId30"/>
    <p:sldId id="546" r:id="rId31"/>
    <p:sldId id="404" r:id="rId32"/>
    <p:sldId id="409" r:id="rId33"/>
    <p:sldId id="582" r:id="rId34"/>
    <p:sldId id="410" r:id="rId35"/>
    <p:sldId id="405" r:id="rId36"/>
    <p:sldId id="412" r:id="rId37"/>
    <p:sldId id="411" r:id="rId38"/>
  </p:sldIdLst>
  <p:sldSz cx="9144000" cy="6858000" type="screen4x3"/>
  <p:notesSz cx="6858000" cy="9144000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tthias Heidenreich" initials="MH" lastIdx="1" clrIdx="0">
    <p:extLst>
      <p:ext uri="{19B8F6BF-5375-455C-9EA6-DF929625EA0E}">
        <p15:presenceInfo xmlns:p15="http://schemas.microsoft.com/office/powerpoint/2012/main" userId="Matthias Heidenreich" providerId="None"/>
      </p:ext>
    </p:extLst>
  </p:cmAuthor>
  <p:cmAuthor id="2" name="Matthias Heidenreich" initials="MH [2]" lastIdx="2" clrIdx="1">
    <p:extLst>
      <p:ext uri="{19B8F6BF-5375-455C-9EA6-DF929625EA0E}">
        <p15:presenceInfo xmlns:p15="http://schemas.microsoft.com/office/powerpoint/2012/main" userId="S::heidenreich@mvl-gym.de::dc8347f3-ee88-4328-9f12-329b3610489d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0000"/>
    <a:srgbClr val="FF8B8B"/>
    <a:srgbClr val="333333"/>
    <a:srgbClr val="666666"/>
    <a:srgbClr val="B2B2B2"/>
    <a:srgbClr val="FFFF00"/>
    <a:srgbClr val="FFFF99"/>
    <a:srgbClr val="FFFF66"/>
    <a:srgbClr val="D3EBED"/>
    <a:srgbClr val="C5D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09" autoAdjust="0"/>
    <p:restoredTop sz="80328" autoAdjust="0"/>
  </p:normalViewPr>
  <p:slideViewPr>
    <p:cSldViewPr>
      <p:cViewPr varScale="1">
        <p:scale>
          <a:sx n="90" d="100"/>
          <a:sy n="90" d="100"/>
        </p:scale>
        <p:origin x="1668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68" d="100"/>
          <a:sy n="68" d="100"/>
        </p:scale>
        <p:origin x="2808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F55FDA-349D-4D1D-ACD5-F9D904D09808}" type="datetimeFigureOut">
              <a:rPr lang="de-DE" smtClean="0"/>
              <a:pPr/>
              <a:t>18.09.2025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75053D-E669-4009-8BF0-600F51C01879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128471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75053D-E669-4009-8BF0-600F51C01879}" type="slidenum">
              <a:rPr lang="de-DE" smtClean="0"/>
              <a:pPr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255922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75053D-E669-4009-8BF0-600F51C01879}" type="slidenum">
              <a:rPr lang="de-DE" smtClean="0"/>
              <a:pPr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914509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75053D-E669-4009-8BF0-600F51C01879}" type="slidenum">
              <a:rPr lang="de-DE" smtClean="0"/>
              <a:pPr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13098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75053D-E669-4009-8BF0-600F51C01879}" type="slidenum">
              <a:rPr lang="de-DE" smtClean="0"/>
              <a:pPr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020649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75053D-E669-4009-8BF0-600F51C01879}" type="slidenum">
              <a:rPr lang="de-DE" smtClean="0"/>
              <a:pPr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957531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75053D-E669-4009-8BF0-600F51C01879}" type="slidenum">
              <a:rPr lang="de-DE" smtClean="0"/>
              <a:pPr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845337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75053D-E669-4009-8BF0-600F51C01879}" type="slidenum">
              <a:rPr lang="de-DE" smtClean="0"/>
              <a:pPr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7962423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75053D-E669-4009-8BF0-600F51C01879}" type="slidenum">
              <a:rPr lang="de-DE" smtClean="0"/>
              <a:pPr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1402291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3D75B4-DA5D-92B5-F9C7-7B9B4830EE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78C32151-D1F1-0210-5678-DF60AA76E00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2B023AE0-7833-6B0C-A73C-878666689B3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56CEABB-5E3C-F503-21AD-E860E5AADFD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75053D-E669-4009-8BF0-600F51C01879}" type="slidenum">
              <a:rPr lang="de-DE" smtClean="0"/>
              <a:pPr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9738669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F13ACF-42E9-AE72-A91D-C532A9EF7E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03230543-1E87-0EC9-8822-3E1A485DDA5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959461D2-DD1F-EBE4-DF23-2E89EDD6A4E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EB97E20-E66B-AB6B-41B9-FCEA83CDC1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75053D-E669-4009-8BF0-600F51C01879}" type="slidenum">
              <a:rPr lang="de-DE" smtClean="0"/>
              <a:pPr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8803981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B26D7C-DC9E-5F33-3C74-198D43FCB4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F9A14608-A368-72C0-8D42-7B215BD4DB0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25995211-F176-AC09-667C-65FFDB7CEA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EFCBF9C-3399-0D54-CA72-379D24ED966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75053D-E669-4009-8BF0-600F51C01879}" type="slidenum">
              <a:rPr lang="de-DE" smtClean="0"/>
              <a:pPr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676521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485CFC-D641-6455-E8D8-ED10ECEA18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609F518A-554B-39A5-F86E-D7A440236A3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92C1D13B-92C5-D93D-D380-5A86A2CDAB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3A24461-0369-D611-9080-84F6DB7AFC1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75053D-E669-4009-8BF0-600F51C01879}" type="slidenum">
              <a:rPr lang="de-DE" smtClean="0"/>
              <a:pPr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7169763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75053D-E669-4009-8BF0-600F51C01879}" type="slidenum">
              <a:rPr lang="de-DE" smtClean="0"/>
              <a:pPr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9447938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75053D-E669-4009-8BF0-600F51C01879}" type="slidenum">
              <a:rPr lang="de-DE" smtClean="0"/>
              <a:pPr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5037560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75053D-E669-4009-8BF0-600F51C01879}" type="slidenum">
              <a:rPr lang="de-DE" smtClean="0"/>
              <a:pPr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4580334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75053D-E669-4009-8BF0-600F51C01879}" type="slidenum">
              <a:rPr lang="de-DE" smtClean="0"/>
              <a:pPr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6856807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75053D-E669-4009-8BF0-600F51C01879}" type="slidenum">
              <a:rPr lang="de-DE" smtClean="0"/>
              <a:pPr/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961440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75053D-E669-4009-8BF0-600F51C01879}" type="slidenum">
              <a:rPr lang="de-DE" smtClean="0"/>
              <a:pPr/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2138981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75053D-E669-4009-8BF0-600F51C01879}" type="slidenum">
              <a:rPr lang="de-DE" smtClean="0"/>
              <a:pPr/>
              <a:t>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2472882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75053D-E669-4009-8BF0-600F51C01879}" type="slidenum">
              <a:rPr lang="de-DE" smtClean="0"/>
              <a:pPr/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2701207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75053D-E669-4009-8BF0-600F51C01879}" type="slidenum">
              <a:rPr lang="de-DE" smtClean="0"/>
              <a:pPr/>
              <a:t>28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8718610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75053D-E669-4009-8BF0-600F51C01879}" type="slidenum">
              <a:rPr lang="de-DE" smtClean="0"/>
              <a:pPr/>
              <a:t>29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037956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75053D-E669-4009-8BF0-600F51C01879}" type="slidenum">
              <a:rPr lang="de-DE" smtClean="0"/>
              <a:pPr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551328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75053D-E669-4009-8BF0-600F51C01879}" type="slidenum">
              <a:rPr lang="de-DE" smtClean="0"/>
              <a:pPr/>
              <a:t>30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5113138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75053D-E669-4009-8BF0-600F51C01879}" type="slidenum">
              <a:rPr lang="de-DE" smtClean="0"/>
              <a:pPr/>
              <a:t>31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693797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75053D-E669-4009-8BF0-600F51C01879}" type="slidenum">
              <a:rPr lang="de-DE" smtClean="0"/>
              <a:pPr/>
              <a:t>32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0653826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1370CC-3AD5-2267-5E72-5FA5828285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FB6900DB-E0A6-1F71-DC8E-15DDF87F348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6FC7B182-2001-11E0-1ADA-B07500D8100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C5150EB-169B-F974-B21E-2C4F07066FB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75053D-E669-4009-8BF0-600F51C01879}" type="slidenum">
              <a:rPr lang="de-DE" smtClean="0"/>
              <a:pPr/>
              <a:t>33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0575155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75053D-E669-4009-8BF0-600F51C01879}" type="slidenum">
              <a:rPr lang="de-DE" smtClean="0"/>
              <a:pPr/>
              <a:t>34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7171449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75053D-E669-4009-8BF0-600F51C01879}" type="slidenum">
              <a:rPr lang="de-DE" smtClean="0"/>
              <a:pPr/>
              <a:t>35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049672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75053D-E669-4009-8BF0-600F51C01879}" type="slidenum">
              <a:rPr lang="de-DE" smtClean="0"/>
              <a:pPr/>
              <a:t>36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7792758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75053D-E669-4009-8BF0-600F51C01879}" type="slidenum">
              <a:rPr lang="de-DE" smtClean="0"/>
              <a:pPr/>
              <a:t>37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694418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75053D-E669-4009-8BF0-600F51C01879}" type="slidenum">
              <a:rPr lang="de-DE" smtClean="0"/>
              <a:pPr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333436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75053D-E669-4009-8BF0-600F51C01879}" type="slidenum">
              <a:rPr lang="de-DE" smtClean="0"/>
              <a:pPr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149702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75053D-E669-4009-8BF0-600F51C01879}" type="slidenum">
              <a:rPr lang="de-DE" smtClean="0"/>
              <a:pPr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537131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75053D-E669-4009-8BF0-600F51C01879}" type="slidenum">
              <a:rPr lang="de-DE" smtClean="0"/>
              <a:pPr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943659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75053D-E669-4009-8BF0-600F51C01879}" type="slidenum">
              <a:rPr lang="de-DE" smtClean="0"/>
              <a:pPr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926071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75053D-E669-4009-8BF0-600F51C01879}" type="slidenum">
              <a:rPr lang="de-DE" smtClean="0"/>
              <a:pPr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687504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53704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38303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0" y="0"/>
            <a:ext cx="9144000" cy="548680"/>
          </a:xfrm>
          <a:prstGeom prst="rect">
            <a:avLst/>
          </a:prstGeom>
          <a:solidFill>
            <a:srgbClr val="3333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Rechteck 4"/>
          <p:cNvSpPr/>
          <p:nvPr userDrawn="1"/>
        </p:nvSpPr>
        <p:spPr>
          <a:xfrm>
            <a:off x="0" y="548680"/>
            <a:ext cx="9144000" cy="72008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Textfeld 5"/>
          <p:cNvSpPr txBox="1"/>
          <p:nvPr userDrawn="1"/>
        </p:nvSpPr>
        <p:spPr>
          <a:xfrm>
            <a:off x="305143" y="87333"/>
            <a:ext cx="14011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chemeClr val="bg1"/>
                </a:solidFill>
              </a:rPr>
              <a:t>Übergang</a:t>
            </a:r>
          </a:p>
        </p:txBody>
      </p:sp>
      <p:sp>
        <p:nvSpPr>
          <p:cNvPr id="19" name="Textfeld 18"/>
          <p:cNvSpPr txBox="1"/>
          <p:nvPr userDrawn="1"/>
        </p:nvSpPr>
        <p:spPr>
          <a:xfrm>
            <a:off x="1952772" y="74913"/>
            <a:ext cx="1905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chemeClr val="bg1"/>
                </a:solidFill>
              </a:rPr>
              <a:t>Rolle der Eltern</a:t>
            </a:r>
          </a:p>
        </p:txBody>
      </p:sp>
      <p:sp>
        <p:nvSpPr>
          <p:cNvPr id="21" name="Textfeld 20"/>
          <p:cNvSpPr txBox="1"/>
          <p:nvPr userDrawn="1"/>
        </p:nvSpPr>
        <p:spPr>
          <a:xfrm>
            <a:off x="4053343" y="70708"/>
            <a:ext cx="22176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chemeClr val="bg1"/>
                </a:solidFill>
              </a:rPr>
              <a:t>Rolle der Schule</a:t>
            </a:r>
          </a:p>
        </p:txBody>
      </p:sp>
      <p:cxnSp>
        <p:nvCxnSpPr>
          <p:cNvPr id="16" name="Gerade Verbindung 15"/>
          <p:cNvCxnSpPr/>
          <p:nvPr userDrawn="1"/>
        </p:nvCxnSpPr>
        <p:spPr>
          <a:xfrm>
            <a:off x="1835696" y="87333"/>
            <a:ext cx="0" cy="369332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Gerade Verbindung 24"/>
          <p:cNvCxnSpPr/>
          <p:nvPr userDrawn="1"/>
        </p:nvCxnSpPr>
        <p:spPr>
          <a:xfrm>
            <a:off x="3923928" y="74913"/>
            <a:ext cx="0" cy="369332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24">
            <a:extLst>
              <a:ext uri="{FF2B5EF4-FFF2-40B4-BE49-F238E27FC236}">
                <a16:creationId xmlns:a16="http://schemas.microsoft.com/office/drawing/2014/main" id="{7BEC3CBD-5E10-4296-97C8-DBE4D4E7C045}"/>
              </a:ext>
            </a:extLst>
          </p:cNvPr>
          <p:cNvCxnSpPr/>
          <p:nvPr userDrawn="1"/>
        </p:nvCxnSpPr>
        <p:spPr>
          <a:xfrm>
            <a:off x="6283840" y="66601"/>
            <a:ext cx="0" cy="369332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feld 1">
            <a:extLst>
              <a:ext uri="{FF2B5EF4-FFF2-40B4-BE49-F238E27FC236}">
                <a16:creationId xmlns:a16="http://schemas.microsoft.com/office/drawing/2014/main" id="{37884618-767E-4965-AB4B-2DD74D4EA939}"/>
              </a:ext>
            </a:extLst>
          </p:cNvPr>
          <p:cNvSpPr txBox="1"/>
          <p:nvPr userDrawn="1"/>
        </p:nvSpPr>
        <p:spPr>
          <a:xfrm>
            <a:off x="6475397" y="66601"/>
            <a:ext cx="22176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chemeClr val="bg1"/>
                </a:solidFill>
              </a:rPr>
              <a:t>Organisatorisches</a:t>
            </a:r>
          </a:p>
        </p:txBody>
      </p:sp>
      <p:pic>
        <p:nvPicPr>
          <p:cNvPr id="3" name="Grafik 2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38A81654-B259-1256-B81B-F245F8114B6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23881"/>
            <a:ext cx="2001328" cy="66150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3" r:id="rId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mvl-gym.de/fuenfer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vl-gym.de/wir-ueber-uns/besondere-angebote/beratung-und-unterstuetzung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vl-gym.de/wir-fuer-sie/infomail/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hyperlink" Target="https://webuntis.com/" TargetMode="External"/><Relationship Id="rId4" Type="http://schemas.openxmlformats.org/officeDocument/2006/relationships/hyperlink" Target="http://www.mvl-gym.de/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mailto:*@mvl-gym.de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hyperlink" Target="https://www.mvl-gym.de/handyfreie-schule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hyperlink" Target="https://www.mvl-gym.de/schulordnung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4" Type="http://schemas.openxmlformats.org/officeDocument/2006/relationships/image" Target="../media/image2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vl-gym.de/handyfreie-schule" TargetMode="Externa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vl-gym.de/elterngespraeche" TargetMode="Externa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hyperlink" Target="https://pixabay.com/de/photos/playmobil-figuren-sitzung-gespr%c3%a4ch-451203/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forms.office.com/Pages/AnalysisPage.aspx?AnalyzerToken=HkcPmjHaBmatQCW68Gryc3saKY49DqpW&amp;id=Etb_pXkDs066Og8BsqtiuPNHg9yI7ihDnxIymzYQSJ1UMkQ5QVpKUEVKRDE2MDdOOE82QVhISEhQUS4u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Baden-Württemberg beendet die G8-Ära. Nur in Hamburg, Bremen und ostdeutschen Ländern legen Schüler und Schülerinnen ihr Abi weiter nach acht Jahren ab.">
            <a:extLst>
              <a:ext uri="{FF2B5EF4-FFF2-40B4-BE49-F238E27FC236}">
                <a16:creationId xmlns:a16="http://schemas.microsoft.com/office/drawing/2014/main" id="{26B0FA9D-AD17-6B3F-B348-61096443AA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239" y="0"/>
            <a:ext cx="9156239" cy="5374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2133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C1532416-7D3C-1A93-133F-C91F729CF2EB}"/>
              </a:ext>
            </a:extLst>
          </p:cNvPr>
          <p:cNvSpPr txBox="1"/>
          <p:nvPr/>
        </p:nvSpPr>
        <p:spPr>
          <a:xfrm>
            <a:off x="236831" y="605720"/>
            <a:ext cx="893576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600" b="1" dirty="0">
                <a:solidFill>
                  <a:schemeClr val="bg1"/>
                </a:solidFill>
              </a:rPr>
              <a:t>Zeitliche Belastung Wochenende – nach Klassenstufen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C94AA86A-850C-FE88-0F1E-22544972F2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42" y="2057400"/>
            <a:ext cx="9134758" cy="4800599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A05DE56E-17DC-8944-DCE9-02611A14B260}"/>
              </a:ext>
            </a:extLst>
          </p:cNvPr>
          <p:cNvSpPr txBox="1"/>
          <p:nvPr/>
        </p:nvSpPr>
        <p:spPr>
          <a:xfrm>
            <a:off x="9242" y="1317273"/>
            <a:ext cx="893803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b="1">
                <a:solidFill>
                  <a:srgbClr val="0070C0"/>
                </a:solidFill>
              </a:rPr>
              <a:t>Wie viel Zeit benötigst du am Wochenende für die Schule, z.B. für HA und Lernen (im Durchschnitt)?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2FFB134B-F8A9-C7B7-80BD-FD08C3427AAB}"/>
              </a:ext>
            </a:extLst>
          </p:cNvPr>
          <p:cNvSpPr txBox="1"/>
          <p:nvPr/>
        </p:nvSpPr>
        <p:spPr>
          <a:xfrm>
            <a:off x="2157808" y="1948770"/>
            <a:ext cx="165219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2000" b="1" dirty="0">
                <a:solidFill>
                  <a:srgbClr val="0070C0"/>
                </a:solidFill>
              </a:rPr>
              <a:t>2022/2023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8BC4F276-A2FA-B5A8-705D-CDD1F3792DCC}"/>
              </a:ext>
            </a:extLst>
          </p:cNvPr>
          <p:cNvSpPr txBox="1"/>
          <p:nvPr/>
        </p:nvSpPr>
        <p:spPr>
          <a:xfrm>
            <a:off x="5704422" y="1948770"/>
            <a:ext cx="184785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2000" b="1">
                <a:solidFill>
                  <a:srgbClr val="0070C0"/>
                </a:solidFill>
              </a:rPr>
              <a:t>2023/2024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CC5F9594-890F-10EE-777F-299DC96C8F41}"/>
              </a:ext>
            </a:extLst>
          </p:cNvPr>
          <p:cNvSpPr txBox="1"/>
          <p:nvPr/>
        </p:nvSpPr>
        <p:spPr>
          <a:xfrm>
            <a:off x="305143" y="87333"/>
            <a:ext cx="1401140" cy="369332"/>
          </a:xfrm>
          <a:prstGeom prst="rect">
            <a:avLst/>
          </a:prstGeom>
          <a:solidFill>
            <a:srgbClr val="F20000"/>
          </a:solidFill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chemeClr val="bg1"/>
                </a:solidFill>
              </a:rPr>
              <a:t>Übergang</a:t>
            </a:r>
          </a:p>
        </p:txBody>
      </p:sp>
    </p:spTree>
    <p:extLst>
      <p:ext uri="{BB962C8B-B14F-4D97-AF65-F5344CB8AC3E}">
        <p14:creationId xmlns:p14="http://schemas.microsoft.com/office/powerpoint/2010/main" val="2637906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C1532416-7D3C-1A93-133F-C91F729CF2EB}"/>
              </a:ext>
            </a:extLst>
          </p:cNvPr>
          <p:cNvSpPr txBox="1"/>
          <p:nvPr/>
        </p:nvSpPr>
        <p:spPr>
          <a:xfrm>
            <a:off x="236831" y="605720"/>
            <a:ext cx="893576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600" b="1" dirty="0">
                <a:solidFill>
                  <a:schemeClr val="bg1"/>
                </a:solidFill>
              </a:rPr>
              <a:t>				Motivation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AD90A998-0AD4-4EC9-52D0-D560EF41B0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52625"/>
            <a:ext cx="9144000" cy="4887052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185173E7-1463-E385-2C67-E12980F40651}"/>
              </a:ext>
            </a:extLst>
          </p:cNvPr>
          <p:cNvSpPr txBox="1"/>
          <p:nvPr/>
        </p:nvSpPr>
        <p:spPr>
          <a:xfrm>
            <a:off x="178806" y="1318053"/>
            <a:ext cx="86732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b="1">
                <a:solidFill>
                  <a:srgbClr val="0070C0"/>
                </a:solidFill>
              </a:rPr>
              <a:t>Welche Dinge (bezogen auf die Schule) belasten dich?</a:t>
            </a:r>
          </a:p>
          <a:p>
            <a:r>
              <a:rPr lang="de-DE" b="1">
                <a:solidFill>
                  <a:srgbClr val="0070C0"/>
                </a:solidFill>
              </a:rPr>
              <a:t>	Antwort: </a:t>
            </a:r>
            <a:r>
              <a:rPr lang="de-DE" b="1">
                <a:solidFill>
                  <a:srgbClr val="FF0000"/>
                </a:solidFill>
              </a:rPr>
              <a:t>Fehlende Lust/Motivation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C88C0BA0-E1CA-BF85-0B84-3BC1ADC05119}"/>
              </a:ext>
            </a:extLst>
          </p:cNvPr>
          <p:cNvSpPr txBox="1"/>
          <p:nvPr/>
        </p:nvSpPr>
        <p:spPr>
          <a:xfrm>
            <a:off x="2157808" y="1916832"/>
            <a:ext cx="165219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2000" b="1">
                <a:solidFill>
                  <a:srgbClr val="0070C0"/>
                </a:solidFill>
              </a:rPr>
              <a:t>2022/2023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4758970B-7188-24B9-07C9-9D72240EFB3E}"/>
              </a:ext>
            </a:extLst>
          </p:cNvPr>
          <p:cNvSpPr txBox="1"/>
          <p:nvPr/>
        </p:nvSpPr>
        <p:spPr>
          <a:xfrm>
            <a:off x="5704422" y="1916832"/>
            <a:ext cx="184785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2000" b="1">
                <a:solidFill>
                  <a:srgbClr val="0070C0"/>
                </a:solidFill>
              </a:rPr>
              <a:t>2023/2024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88F3C4FB-677B-C22E-60C8-7CFCE0AAB885}"/>
              </a:ext>
            </a:extLst>
          </p:cNvPr>
          <p:cNvSpPr txBox="1"/>
          <p:nvPr/>
        </p:nvSpPr>
        <p:spPr>
          <a:xfrm>
            <a:off x="305143" y="87333"/>
            <a:ext cx="1401140" cy="369332"/>
          </a:xfrm>
          <a:prstGeom prst="rect">
            <a:avLst/>
          </a:prstGeom>
          <a:solidFill>
            <a:srgbClr val="F20000"/>
          </a:solidFill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chemeClr val="bg1"/>
                </a:solidFill>
              </a:rPr>
              <a:t>Übergang</a:t>
            </a:r>
          </a:p>
        </p:txBody>
      </p:sp>
    </p:spTree>
    <p:extLst>
      <p:ext uri="{BB962C8B-B14F-4D97-AF65-F5344CB8AC3E}">
        <p14:creationId xmlns:p14="http://schemas.microsoft.com/office/powerpoint/2010/main" val="2824464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467544" y="648265"/>
            <a:ext cx="85689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b="1" dirty="0">
                <a:solidFill>
                  <a:schemeClr val="bg1"/>
                </a:solidFill>
              </a:rPr>
              <a:t>Wie können Sie helfen?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02C60F2D-C4EF-4353-8764-8AE67B5B5C17}"/>
              </a:ext>
            </a:extLst>
          </p:cNvPr>
          <p:cNvSpPr txBox="1"/>
          <p:nvPr/>
        </p:nvSpPr>
        <p:spPr>
          <a:xfrm>
            <a:off x="0" y="943397"/>
            <a:ext cx="8280920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de-DE" sz="2400" b="0" i="0" u="none" strike="noStrike" baseline="0" dirty="0">
              <a:latin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b="0" i="0" u="none" strike="noStrike" baseline="0" dirty="0">
                <a:latin typeface="Calibri" panose="020F0502020204030204" pitchFamily="34" charset="0"/>
              </a:rPr>
              <a:t>Bekunden Sie </a:t>
            </a:r>
            <a:r>
              <a:rPr lang="de-DE" sz="2400" b="1" i="0" u="none" strike="noStrike" baseline="0" dirty="0">
                <a:latin typeface="Calibri" panose="020F0502020204030204" pitchFamily="34" charset="0"/>
              </a:rPr>
              <a:t>Anteilnahme und Interesse</a:t>
            </a:r>
            <a:r>
              <a:rPr lang="de-DE" sz="2400" b="0" i="0" u="none" strike="noStrike" baseline="0" dirty="0">
                <a:latin typeface="Calibri" panose="020F0502020204030204" pitchFamily="34" charset="0"/>
              </a:rPr>
              <a:t>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2400" b="0" i="0" u="none" strike="noStrike" baseline="0" dirty="0">
              <a:latin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b="0" i="0" u="none" strike="noStrike" baseline="0" dirty="0">
                <a:latin typeface="Calibri" panose="020F0502020204030204" pitchFamily="34" charset="0"/>
              </a:rPr>
              <a:t>Vermitteln Sie eine </a:t>
            </a:r>
            <a:r>
              <a:rPr lang="de-DE" sz="2400" b="1" i="0" u="none" strike="noStrike" baseline="0" dirty="0">
                <a:latin typeface="Calibri" panose="020F0502020204030204" pitchFamily="34" charset="0"/>
              </a:rPr>
              <a:t>positive Einstellung </a:t>
            </a:r>
            <a:r>
              <a:rPr lang="de-DE" sz="2400" b="0" i="0" u="none" strike="noStrike" baseline="0" dirty="0">
                <a:latin typeface="Calibri" panose="020F0502020204030204" pitchFamily="34" charset="0"/>
              </a:rPr>
              <a:t>gegenüber Lehrern, Schule und Lernstoff.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2400" b="0" i="0" u="none" strike="noStrike" baseline="0" dirty="0">
              <a:latin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b="0" i="0" u="none" strike="noStrike" baseline="0" dirty="0">
                <a:latin typeface="Calibri" panose="020F0502020204030204" pitchFamily="34" charset="0"/>
              </a:rPr>
              <a:t>Überdenken Sie Ihre </a:t>
            </a:r>
            <a:br>
              <a:rPr lang="de-DE" sz="2400" b="0" i="0" u="none" strike="noStrike" baseline="0" dirty="0">
                <a:latin typeface="Calibri" panose="020F0502020204030204" pitchFamily="34" charset="0"/>
              </a:rPr>
            </a:br>
            <a:r>
              <a:rPr lang="de-DE" sz="2400" b="1" i="0" u="none" strike="noStrike" baseline="0" dirty="0">
                <a:latin typeface="Calibri" panose="020F0502020204030204" pitchFamily="34" charset="0"/>
              </a:rPr>
              <a:t>Anforderungen und Erwartungen</a:t>
            </a:r>
            <a:r>
              <a:rPr lang="de-DE" sz="2400" b="0" i="0" u="none" strike="noStrike" baseline="0" dirty="0">
                <a:latin typeface="Calibri" panose="020F0502020204030204" pitchFamily="34" charset="0"/>
              </a:rPr>
              <a:t>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2400" b="0" i="0" u="none" strike="noStrike" baseline="0" dirty="0">
              <a:latin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b="0" i="0" u="none" strike="noStrike" baseline="0" dirty="0">
                <a:latin typeface="Calibri" panose="020F0502020204030204" pitchFamily="34" charset="0"/>
              </a:rPr>
              <a:t>Fördern Sie neue </a:t>
            </a:r>
            <a:br>
              <a:rPr lang="de-DE" sz="2400" b="0" i="0" u="none" strike="noStrike" baseline="0" dirty="0">
                <a:latin typeface="Calibri" panose="020F0502020204030204" pitchFamily="34" charset="0"/>
              </a:rPr>
            </a:br>
            <a:r>
              <a:rPr lang="de-DE" sz="2400" b="1" i="0" u="none" strike="noStrike" baseline="0" dirty="0">
                <a:latin typeface="Calibri" panose="020F0502020204030204" pitchFamily="34" charset="0"/>
              </a:rPr>
              <a:t>Freundschaften</a:t>
            </a:r>
            <a:r>
              <a:rPr lang="de-DE" sz="2400" b="0" i="0" u="none" strike="noStrike" baseline="0" dirty="0">
                <a:latin typeface="Calibri" panose="020F0502020204030204" pitchFamily="34" charset="0"/>
              </a:rPr>
              <a:t> und unterstützen </a:t>
            </a:r>
            <a:br>
              <a:rPr lang="de-DE" sz="2400" b="0" i="0" u="none" strike="noStrike" baseline="0" dirty="0">
                <a:latin typeface="Calibri" panose="020F0502020204030204" pitchFamily="34" charset="0"/>
              </a:rPr>
            </a:br>
            <a:r>
              <a:rPr lang="de-DE" sz="2400" b="0" i="0" u="none" strike="noStrike" baseline="0" dirty="0">
                <a:latin typeface="Calibri" panose="020F0502020204030204" pitchFamily="34" charset="0"/>
              </a:rPr>
              <a:t>Sie die Kontakte zu bisherigen </a:t>
            </a:r>
            <a:br>
              <a:rPr lang="de-DE" sz="2400" b="0" i="0" u="none" strike="noStrike" baseline="0" dirty="0">
                <a:latin typeface="Calibri" panose="020F0502020204030204" pitchFamily="34" charset="0"/>
              </a:rPr>
            </a:br>
            <a:r>
              <a:rPr lang="de-DE" sz="2400" b="0" i="0" u="none" strike="noStrike" baseline="0" dirty="0">
                <a:latin typeface="Calibri" panose="020F0502020204030204" pitchFamily="34" charset="0"/>
              </a:rPr>
              <a:t>Freundinnen/Freunden. 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F47A6A4A-3787-4B40-9817-026930EB1FE6}"/>
              </a:ext>
            </a:extLst>
          </p:cNvPr>
          <p:cNvSpPr txBox="1"/>
          <p:nvPr/>
        </p:nvSpPr>
        <p:spPr>
          <a:xfrm>
            <a:off x="1952772" y="74913"/>
            <a:ext cx="1905999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chemeClr val="bg1"/>
                </a:solidFill>
              </a:rPr>
              <a:t>Rolle der Eltern</a:t>
            </a:r>
          </a:p>
        </p:txBody>
      </p:sp>
      <p:pic>
        <p:nvPicPr>
          <p:cNvPr id="6" name="Grafik 5" descr="Ein Bild, das Im Haus, Kerze, Person, Menschen enthält.&#10;&#10;KI-generierte Inhalte können fehlerhaft sein.">
            <a:extLst>
              <a:ext uri="{FF2B5EF4-FFF2-40B4-BE49-F238E27FC236}">
                <a16:creationId xmlns:a16="http://schemas.microsoft.com/office/drawing/2014/main" id="{6752FCE1-D2C0-7177-CB9C-346906BBA1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1" y="3140968"/>
            <a:ext cx="4043306" cy="2696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324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467544" y="648265"/>
            <a:ext cx="85689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b="1" dirty="0">
                <a:solidFill>
                  <a:schemeClr val="bg1"/>
                </a:solidFill>
              </a:rPr>
              <a:t>Unterstützung bei Lernphasen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02C60F2D-C4EF-4353-8764-8AE67B5B5C17}"/>
              </a:ext>
            </a:extLst>
          </p:cNvPr>
          <p:cNvSpPr txBox="1"/>
          <p:nvPr/>
        </p:nvSpPr>
        <p:spPr>
          <a:xfrm>
            <a:off x="253196" y="1628800"/>
            <a:ext cx="8352928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b="0" i="0" u="none" strike="noStrike" baseline="0" dirty="0">
                <a:latin typeface="Calibri" panose="020F0502020204030204" pitchFamily="34" charset="0"/>
              </a:rPr>
              <a:t>Richten Sie einen ruhigen, ablenkungsarmen </a:t>
            </a:r>
            <a:r>
              <a:rPr lang="de-DE" sz="2400" b="1" i="0" u="none" strike="noStrike" baseline="0" dirty="0">
                <a:latin typeface="Calibri" panose="020F0502020204030204" pitchFamily="34" charset="0"/>
              </a:rPr>
              <a:t>Arbeitsplatz</a:t>
            </a:r>
            <a:r>
              <a:rPr lang="de-DE" sz="2400" b="0" i="0" u="none" strike="noStrike" baseline="0" dirty="0">
                <a:latin typeface="Calibri" panose="020F0502020204030204" pitchFamily="34" charset="0"/>
              </a:rPr>
              <a:t> ein. </a:t>
            </a:r>
          </a:p>
          <a:p>
            <a:br>
              <a:rPr lang="de-DE" sz="2400" dirty="0">
                <a:latin typeface="Calibri" panose="020F0502020204030204" pitchFamily="34" charset="0"/>
              </a:rPr>
            </a:br>
            <a:endParaRPr lang="de-DE" sz="2400" b="0" i="0" u="none" strike="noStrike" baseline="0" dirty="0">
              <a:latin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b="0" i="0" u="none" strike="noStrike" baseline="0" dirty="0">
                <a:latin typeface="Calibri" panose="020F0502020204030204" pitchFamily="34" charset="0"/>
              </a:rPr>
              <a:t>Helfen Sie Ihrem Kind einen </a:t>
            </a:r>
            <a:br>
              <a:rPr lang="de-DE" sz="2400" b="0" i="0" u="none" strike="noStrike" baseline="0" dirty="0">
                <a:latin typeface="Calibri" panose="020F0502020204030204" pitchFamily="34" charset="0"/>
              </a:rPr>
            </a:br>
            <a:r>
              <a:rPr lang="de-DE" sz="2400" b="1" i="0" u="none" strike="noStrike" baseline="0" dirty="0">
                <a:latin typeface="Calibri" panose="020F0502020204030204" pitchFamily="34" charset="0"/>
              </a:rPr>
              <a:t>Lernrhythmus</a:t>
            </a:r>
            <a:r>
              <a:rPr lang="de-DE" sz="2400" i="0" u="none" strike="noStrike" baseline="0" dirty="0">
                <a:latin typeface="Calibri" panose="020F0502020204030204" pitchFamily="34" charset="0"/>
              </a:rPr>
              <a:t> </a:t>
            </a:r>
            <a:r>
              <a:rPr lang="de-DE" sz="2400" b="0" i="0" u="none" strike="noStrike" baseline="0" dirty="0">
                <a:latin typeface="Calibri" panose="020F0502020204030204" pitchFamily="34" charset="0"/>
              </a:rPr>
              <a:t>zu finden. </a:t>
            </a:r>
          </a:p>
          <a:p>
            <a:br>
              <a:rPr lang="de-DE" sz="2400" b="0" i="0" u="none" strike="noStrike" baseline="0" dirty="0">
                <a:latin typeface="Calibri" panose="020F0502020204030204" pitchFamily="34" charset="0"/>
              </a:rPr>
            </a:br>
            <a:endParaRPr lang="de-DE" sz="2400" b="0" i="0" u="none" strike="noStrike" baseline="0" dirty="0">
              <a:latin typeface="Calibri" panose="020F0502020204030204" pitchFamily="34" charset="0"/>
            </a:endParaRPr>
          </a:p>
          <a:p>
            <a:endParaRPr lang="de-DE" sz="2400" b="0" i="0" u="none" strike="noStrike" baseline="0" dirty="0">
              <a:latin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b="0" i="0" u="none" strike="noStrike" baseline="0" dirty="0">
                <a:latin typeface="Calibri" panose="020F0502020204030204" pitchFamily="34" charset="0"/>
              </a:rPr>
              <a:t>Unterstützen Sie Ihr Kind bei </a:t>
            </a:r>
            <a:br>
              <a:rPr lang="de-DE" sz="2400" b="0" i="0" u="none" strike="noStrike" baseline="0" dirty="0">
                <a:latin typeface="Calibri" panose="020F0502020204030204" pitchFamily="34" charset="0"/>
              </a:rPr>
            </a:br>
            <a:r>
              <a:rPr lang="de-DE" sz="2400" b="0" i="0" u="none" strike="noStrike" baseline="0" dirty="0">
                <a:latin typeface="Calibri" panose="020F0502020204030204" pitchFamily="34" charset="0"/>
              </a:rPr>
              <a:t>der Bewältigung</a:t>
            </a:r>
            <a:r>
              <a:rPr lang="de-DE" sz="2400" b="1" i="0" u="none" strike="noStrike" baseline="0" dirty="0">
                <a:latin typeface="Calibri" panose="020F0502020204030204" pitchFamily="34" charset="0"/>
              </a:rPr>
              <a:t> größerer </a:t>
            </a:r>
            <a:r>
              <a:rPr lang="de-DE" sz="2400" b="0" i="0" u="none" strike="noStrike" baseline="0" dirty="0">
                <a:latin typeface="Calibri" panose="020F0502020204030204" pitchFamily="34" charset="0"/>
              </a:rPr>
              <a:t>Lernaufgaben (Vorbereitung von Klassenarbeiten, Wörterlernen, Wiederholungslernen).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2400" b="0" i="0" u="none" strike="noStrike" baseline="0" dirty="0">
              <a:latin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2400" b="0" i="0" u="none" strike="noStrike" baseline="0" dirty="0">
              <a:latin typeface="Calibri" panose="020F0502020204030204" pitchFamily="34" charset="0"/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C2EECB9C-5FF2-4741-8E51-AC6ED09F8A78}"/>
              </a:ext>
            </a:extLst>
          </p:cNvPr>
          <p:cNvSpPr txBox="1"/>
          <p:nvPr/>
        </p:nvSpPr>
        <p:spPr>
          <a:xfrm>
            <a:off x="1952772" y="74913"/>
            <a:ext cx="1905999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chemeClr val="bg1"/>
                </a:solidFill>
              </a:rPr>
              <a:t>Rolle der Eltern</a:t>
            </a:r>
          </a:p>
        </p:txBody>
      </p:sp>
      <p:pic>
        <p:nvPicPr>
          <p:cNvPr id="6" name="Grafik 5" descr="Ein Bild, das Text, Mobiliar, Wand, Im Haus enthält.&#10;&#10;KI-generierte Inhalte können fehlerhaft sein.">
            <a:extLst>
              <a:ext uri="{FF2B5EF4-FFF2-40B4-BE49-F238E27FC236}">
                <a16:creationId xmlns:a16="http://schemas.microsoft.com/office/drawing/2014/main" id="{7A5D77D7-1CBB-EEE7-22F6-E59F16C25E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1044" y="2101481"/>
            <a:ext cx="3981761" cy="2655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824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467544" y="648265"/>
            <a:ext cx="85689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b="1" dirty="0">
                <a:solidFill>
                  <a:schemeClr val="bg1"/>
                </a:solidFill>
              </a:rPr>
              <a:t>Wie viel Hilfe ist notwendig?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A93067D2-079E-463C-99DD-0C939AACEC70}"/>
              </a:ext>
            </a:extLst>
          </p:cNvPr>
          <p:cNvSpPr txBox="1"/>
          <p:nvPr/>
        </p:nvSpPr>
        <p:spPr>
          <a:xfrm>
            <a:off x="179512" y="1412776"/>
            <a:ext cx="8856984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b="1" i="0" u="none" strike="noStrike" baseline="0" dirty="0">
                <a:latin typeface="Calibri" panose="020F0502020204030204" pitchFamily="34" charset="0"/>
              </a:rPr>
              <a:t>Loben</a:t>
            </a:r>
            <a:r>
              <a:rPr lang="de-DE" sz="2400" b="0" i="0" u="none" strike="noStrike" baseline="0" dirty="0">
                <a:latin typeface="Calibri" panose="020F0502020204030204" pitchFamily="34" charset="0"/>
              </a:rPr>
              <a:t>, motivieren und bestärken Sie Ihr Kind: </a:t>
            </a:r>
          </a:p>
          <a:p>
            <a:r>
              <a:rPr lang="de-DE" sz="2400" b="0" i="0" u="none" strike="noStrike" baseline="0" dirty="0">
                <a:latin typeface="Calibri" panose="020F0502020204030204" pitchFamily="34" charset="0"/>
              </a:rPr>
              <a:t>     Schüler können nur dann lernen, wenn sie das, was sie lernen    </a:t>
            </a:r>
            <a:br>
              <a:rPr lang="de-DE" sz="2400" b="0" i="0" u="none" strike="noStrike" baseline="0" dirty="0">
                <a:latin typeface="Calibri" panose="020F0502020204030204" pitchFamily="34" charset="0"/>
              </a:rPr>
            </a:br>
            <a:r>
              <a:rPr lang="de-DE" sz="2400" b="0" i="0" u="none" strike="noStrike" baseline="0" dirty="0">
                <a:latin typeface="Calibri" panose="020F0502020204030204" pitchFamily="34" charset="0"/>
              </a:rPr>
              <a:t>     sollen, auch lernen wollen. </a:t>
            </a:r>
          </a:p>
          <a:p>
            <a:endParaRPr lang="de-DE" sz="2400" b="0" i="0" u="none" strike="noStrike" baseline="0" dirty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b="1" i="0" u="none" strike="noStrike" baseline="0" dirty="0">
                <a:latin typeface="Calibri" panose="020F0502020204030204" pitchFamily="34" charset="0"/>
              </a:rPr>
              <a:t>Belohnen</a:t>
            </a:r>
            <a:r>
              <a:rPr lang="de-DE" sz="2400" b="0" i="0" u="none" strike="noStrike" baseline="0" dirty="0">
                <a:latin typeface="Calibri" panose="020F0502020204030204" pitchFamily="34" charset="0"/>
              </a:rPr>
              <a:t> Sie eine Anstrengung, nicht nur die Noten.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2400" b="0" i="0" u="none" strike="noStrike" baseline="0" dirty="0">
              <a:latin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b="0" i="0" u="none" strike="noStrike" baseline="0" dirty="0">
                <a:latin typeface="Calibri" panose="020F0502020204030204" pitchFamily="34" charset="0"/>
              </a:rPr>
              <a:t>Unterstützen Sie die Kinder, die Aufgaben </a:t>
            </a:r>
            <a:r>
              <a:rPr lang="de-DE" sz="2400" b="1" i="0" u="none" strike="noStrike" baseline="0" dirty="0">
                <a:latin typeface="Calibri" panose="020F0502020204030204" pitchFamily="34" charset="0"/>
              </a:rPr>
              <a:t>selbstständig </a:t>
            </a:r>
            <a:r>
              <a:rPr lang="de-DE" sz="2400" b="0" i="0" u="none" strike="noStrike" baseline="0" dirty="0">
                <a:latin typeface="Calibri" panose="020F0502020204030204" pitchFamily="34" charset="0"/>
              </a:rPr>
              <a:t>zu erledigen.</a:t>
            </a:r>
          </a:p>
          <a:p>
            <a:endParaRPr lang="de-DE" sz="2400" dirty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b="1" i="0" u="none" strike="noStrike" baseline="0" dirty="0">
                <a:latin typeface="Calibri" panose="020F0502020204030204" pitchFamily="34" charset="0"/>
              </a:rPr>
              <a:t>Vertrauen </a:t>
            </a:r>
            <a:r>
              <a:rPr lang="de-DE" sz="2400" i="0" u="none" strike="noStrike" baseline="0" dirty="0">
                <a:latin typeface="Calibri" panose="020F0502020204030204" pitchFamily="34" charset="0"/>
              </a:rPr>
              <a:t>Sie der Schule</a:t>
            </a:r>
            <a:endParaRPr lang="de-DE" sz="2400" b="1" i="0" u="none" strike="noStrike" baseline="0" dirty="0">
              <a:latin typeface="Calibri" panose="020F0502020204030204" pitchFamily="34" charset="0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1A25511B-DF31-48CD-8DB6-C6603A1BE7BC}"/>
              </a:ext>
            </a:extLst>
          </p:cNvPr>
          <p:cNvSpPr txBox="1"/>
          <p:nvPr/>
        </p:nvSpPr>
        <p:spPr>
          <a:xfrm>
            <a:off x="1952772" y="74913"/>
            <a:ext cx="1905999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chemeClr val="bg1"/>
                </a:solidFill>
              </a:rPr>
              <a:t>Rolle der Eltern</a:t>
            </a:r>
          </a:p>
        </p:txBody>
      </p:sp>
      <p:pic>
        <p:nvPicPr>
          <p:cNvPr id="4" name="Grafik 3" descr="Ein Bild, das Im Haus, Computer, Mann, Text enthält.&#10;&#10;KI-generierte Inhalte können fehlerhaft sein.">
            <a:extLst>
              <a:ext uri="{FF2B5EF4-FFF2-40B4-BE49-F238E27FC236}">
                <a16:creationId xmlns:a16="http://schemas.microsoft.com/office/drawing/2014/main" id="{493D36A6-6D60-CC6C-097B-6BA55DC351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4251587"/>
            <a:ext cx="3563683" cy="237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979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740F238C-6EDD-633C-FD39-2AF40443FA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04044"/>
            <a:ext cx="9144000" cy="3049911"/>
          </a:xfrm>
          <a:prstGeom prst="rect">
            <a:avLst/>
          </a:prstGeom>
        </p:spPr>
      </p:pic>
      <p:sp>
        <p:nvSpPr>
          <p:cNvPr id="2" name="Textfeld 1"/>
          <p:cNvSpPr txBox="1"/>
          <p:nvPr/>
        </p:nvSpPr>
        <p:spPr>
          <a:xfrm>
            <a:off x="467544" y="648265"/>
            <a:ext cx="85689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b="1" dirty="0">
                <a:solidFill>
                  <a:schemeClr val="bg1"/>
                </a:solidFill>
              </a:rPr>
              <a:t>Angebote der Schule in Klasse 5/6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2CE45327-34D6-48A5-A207-3895F31CFAE8}"/>
              </a:ext>
            </a:extLst>
          </p:cNvPr>
          <p:cNvSpPr txBox="1"/>
          <p:nvPr/>
        </p:nvSpPr>
        <p:spPr>
          <a:xfrm>
            <a:off x="4053343" y="70708"/>
            <a:ext cx="2102833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chemeClr val="bg1"/>
                </a:solidFill>
              </a:rPr>
              <a:t>Rolle der Schule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95FAC32F-9F0B-455A-83C5-3DAAF073BE7A}"/>
              </a:ext>
            </a:extLst>
          </p:cNvPr>
          <p:cNvSpPr txBox="1"/>
          <p:nvPr/>
        </p:nvSpPr>
        <p:spPr>
          <a:xfrm>
            <a:off x="4053343" y="70708"/>
            <a:ext cx="22176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chemeClr val="bg1"/>
                </a:solidFill>
              </a:rPr>
              <a:t>Rolle der Schule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9E6B5738-172A-D45B-CC2C-3C2AF83E02D2}"/>
              </a:ext>
            </a:extLst>
          </p:cNvPr>
          <p:cNvSpPr txBox="1"/>
          <p:nvPr/>
        </p:nvSpPr>
        <p:spPr>
          <a:xfrm>
            <a:off x="3870176" y="5812220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>
                <a:hlinkClick r:id="rId4"/>
              </a:rPr>
              <a:t>https://www.mvl-gym.de/fuenfer</a:t>
            </a:r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29482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467544" y="648265"/>
            <a:ext cx="85689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b="1" dirty="0">
                <a:solidFill>
                  <a:schemeClr val="bg1"/>
                </a:solidFill>
              </a:rPr>
              <a:t>Förderangebote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2CE45327-34D6-48A5-A207-3895F31CFAE8}"/>
              </a:ext>
            </a:extLst>
          </p:cNvPr>
          <p:cNvSpPr txBox="1"/>
          <p:nvPr/>
        </p:nvSpPr>
        <p:spPr>
          <a:xfrm>
            <a:off x="4053343" y="70708"/>
            <a:ext cx="2102833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chemeClr val="bg1"/>
                </a:solidFill>
              </a:rPr>
              <a:t>Rolle der Schule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95FAC32F-9F0B-455A-83C5-3DAAF073BE7A}"/>
              </a:ext>
            </a:extLst>
          </p:cNvPr>
          <p:cNvSpPr txBox="1"/>
          <p:nvPr/>
        </p:nvSpPr>
        <p:spPr>
          <a:xfrm>
            <a:off x="4053343" y="70708"/>
            <a:ext cx="22176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chemeClr val="bg1"/>
                </a:solidFill>
              </a:rPr>
              <a:t>Rolle der Schule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8C2C52F4-E8B8-4990-BC7A-384F387C9924}"/>
              </a:ext>
            </a:extLst>
          </p:cNvPr>
          <p:cNvSpPr txBox="1"/>
          <p:nvPr/>
        </p:nvSpPr>
        <p:spPr>
          <a:xfrm>
            <a:off x="180020" y="1364767"/>
            <a:ext cx="8136396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de-DE" sz="2400" b="0" i="0" u="none" strike="noStrike" baseline="0" dirty="0">
              <a:latin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b="0" i="0" u="none" strike="noStrike" baseline="0" dirty="0">
                <a:latin typeface="Calibri" panose="020F0502020204030204" pitchFamily="34" charset="0"/>
              </a:rPr>
              <a:t>Coaching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2400" b="0" i="0" u="none" strike="noStrike" baseline="0" dirty="0">
              <a:latin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b="0" i="0" u="none" strike="noStrike" baseline="0" dirty="0">
                <a:latin typeface="Calibri" panose="020F0502020204030204" pitchFamily="34" charset="0"/>
              </a:rPr>
              <a:t>Förderunterricht </a:t>
            </a:r>
            <a:r>
              <a:rPr lang="de-DE" sz="2400" dirty="0">
                <a:latin typeface="Calibri" panose="020F0502020204030204" pitchFamily="34" charset="0"/>
              </a:rPr>
              <a:t>– im Rahmen des Wahlangebotes</a:t>
            </a:r>
            <a:endParaRPr lang="de-DE" sz="2400" b="0" i="0" u="none" strike="noStrike" baseline="0" dirty="0">
              <a:latin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2400" b="0" i="0" u="none" strike="noStrike" baseline="0" dirty="0">
              <a:latin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b="0" i="0" u="none" strike="noStrike" baseline="0" dirty="0">
                <a:latin typeface="Calibri" panose="020F0502020204030204" pitchFamily="34" charset="0"/>
              </a:rPr>
              <a:t>Hausaufgabenbetreuung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2400" dirty="0">
              <a:latin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b="0" i="0" u="none" strike="noStrike" baseline="0" dirty="0" err="1">
                <a:latin typeface="Calibri" panose="020F0502020204030204" pitchFamily="34" charset="0"/>
              </a:rPr>
              <a:t>Skill</a:t>
            </a:r>
            <a:r>
              <a:rPr lang="de-DE" sz="2400" b="0" i="0" u="none" strike="noStrike" baseline="0" dirty="0">
                <a:latin typeface="Calibri" panose="020F0502020204030204" pitchFamily="34" charset="0"/>
              </a:rPr>
              <a:t>-AG</a:t>
            </a:r>
          </a:p>
          <a:p>
            <a:endParaRPr lang="de-DE" sz="2400" b="0" i="0" u="none" strike="noStrike" baseline="0" dirty="0">
              <a:latin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b="0" i="0" u="none" strike="noStrike" baseline="0" dirty="0">
                <a:latin typeface="Calibri" panose="020F0502020204030204" pitchFamily="34" charset="0"/>
              </a:rPr>
              <a:t>Sommerschule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2400" dirty="0">
              <a:latin typeface="Calibri" panose="020F0502020204030204" pitchFamily="34" charset="0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94D16E86-6027-3913-2857-D72E704907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3395084"/>
            <a:ext cx="4053343" cy="2702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357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961AA4-8DF6-D53D-C375-8C7F35B59B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B994CC20-469F-863D-EC5A-3AF71229A19B}"/>
              </a:ext>
            </a:extLst>
          </p:cNvPr>
          <p:cNvSpPr txBox="1"/>
          <p:nvPr/>
        </p:nvSpPr>
        <p:spPr>
          <a:xfrm>
            <a:off x="467544" y="648265"/>
            <a:ext cx="85689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b="1" dirty="0">
                <a:solidFill>
                  <a:schemeClr val="bg1"/>
                </a:solidFill>
              </a:rPr>
              <a:t>Stundentafel G9 neu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EA7AFB34-C645-5B72-D728-9E03482EC0D3}"/>
              </a:ext>
            </a:extLst>
          </p:cNvPr>
          <p:cNvSpPr txBox="1"/>
          <p:nvPr/>
        </p:nvSpPr>
        <p:spPr>
          <a:xfrm>
            <a:off x="4053343" y="70708"/>
            <a:ext cx="2102833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chemeClr val="bg1"/>
                </a:solidFill>
              </a:rPr>
              <a:t>Rolle der Schule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7A500D64-3C2C-7E34-D9AD-CBAB113DC4DB}"/>
              </a:ext>
            </a:extLst>
          </p:cNvPr>
          <p:cNvSpPr txBox="1"/>
          <p:nvPr/>
        </p:nvSpPr>
        <p:spPr>
          <a:xfrm>
            <a:off x="4053343" y="70708"/>
            <a:ext cx="22176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chemeClr val="bg1"/>
                </a:solidFill>
              </a:rPr>
              <a:t>Rolle der Schule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61434C3E-9FDA-E9FC-5F5C-D919686D5150}"/>
              </a:ext>
            </a:extLst>
          </p:cNvPr>
          <p:cNvSpPr txBox="1"/>
          <p:nvPr/>
        </p:nvSpPr>
        <p:spPr>
          <a:xfrm>
            <a:off x="180020" y="1364767"/>
            <a:ext cx="813639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de-DE" sz="2400" b="0" i="0" u="none" strike="noStrike" baseline="0" dirty="0">
              <a:latin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2400" dirty="0">
              <a:latin typeface="Calibri" panose="020F0502020204030204" pitchFamily="34" charset="0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CC2975E6-673A-D887-C782-6BFC070529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27820"/>
            <a:ext cx="9144000" cy="5437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158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96D6D5-19D6-7F7A-0EB2-1D83966A34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956DF668-9254-E621-8B91-17ACAEAE7193}"/>
              </a:ext>
            </a:extLst>
          </p:cNvPr>
          <p:cNvSpPr txBox="1"/>
          <p:nvPr/>
        </p:nvSpPr>
        <p:spPr>
          <a:xfrm>
            <a:off x="467544" y="648265"/>
            <a:ext cx="85689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b="1" dirty="0">
                <a:solidFill>
                  <a:schemeClr val="bg1"/>
                </a:solidFill>
              </a:rPr>
              <a:t>Wahlpflichtangebot Klasse 5/6 (G9 neu)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87FEDFD0-A1F6-63B7-A3E3-7123E5570FF4}"/>
              </a:ext>
            </a:extLst>
          </p:cNvPr>
          <p:cNvSpPr txBox="1"/>
          <p:nvPr/>
        </p:nvSpPr>
        <p:spPr>
          <a:xfrm>
            <a:off x="4053343" y="70708"/>
            <a:ext cx="2102833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chemeClr val="bg1"/>
                </a:solidFill>
              </a:rPr>
              <a:t>Rolle der Schule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E2D49DC0-CD8D-E4CD-0742-C11D1311B1DE}"/>
              </a:ext>
            </a:extLst>
          </p:cNvPr>
          <p:cNvSpPr txBox="1"/>
          <p:nvPr/>
        </p:nvSpPr>
        <p:spPr>
          <a:xfrm>
            <a:off x="4053343" y="70708"/>
            <a:ext cx="22176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chemeClr val="bg1"/>
                </a:solidFill>
              </a:rPr>
              <a:t>Rolle der Schule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BE20FA72-AA6C-A71B-F4A8-C4C4D0EAAB32}"/>
              </a:ext>
            </a:extLst>
          </p:cNvPr>
          <p:cNvSpPr txBox="1"/>
          <p:nvPr/>
        </p:nvSpPr>
        <p:spPr>
          <a:xfrm>
            <a:off x="180020" y="1364767"/>
            <a:ext cx="813639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de-DE" sz="2400" b="0" i="0" u="none" strike="noStrike" baseline="0" dirty="0">
              <a:latin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2400" dirty="0">
              <a:latin typeface="Calibri" panose="020F0502020204030204" pitchFamily="34" charset="0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56FB6ACB-FCA4-0BA2-0293-C89BAA9174F8}"/>
              </a:ext>
            </a:extLst>
          </p:cNvPr>
          <p:cNvSpPr txBox="1"/>
          <p:nvPr/>
        </p:nvSpPr>
        <p:spPr>
          <a:xfrm>
            <a:off x="259184" y="1667357"/>
            <a:ext cx="7913266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>
                <a:highlight>
                  <a:srgbClr val="00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Klassenstufe 5: 1 Stunde </a:t>
            </a:r>
            <a:r>
              <a:rPr lang="de-DE" sz="2400" dirty="0">
                <a:latin typeface="Calibri" panose="020F0502020204030204" pitchFamily="34" charset="0"/>
                <a:cs typeface="Calibri" panose="020F0502020204030204" pitchFamily="34" charset="0"/>
              </a:rPr>
              <a:t>(2 Stunden im zweiten Halbjahr)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Klassenstufe 6: 2 Stunden</a:t>
            </a:r>
            <a:r>
              <a:rPr lang="de-DE" sz="2400" dirty="0">
                <a:latin typeface="Calibri" panose="020F0502020204030204" pitchFamily="34" charset="0"/>
                <a:cs typeface="Calibri" panose="020F0502020204030204" pitchFamily="34" charset="0"/>
              </a:rPr>
              <a:t> (2 Stunden durchgängig)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>
                <a:latin typeface="Calibri" panose="020F0502020204030204" pitchFamily="34" charset="0"/>
                <a:cs typeface="Calibri" panose="020F0502020204030204" pitchFamily="34" charset="0"/>
              </a:rPr>
              <a:t>Breites Angebot an </a:t>
            </a:r>
            <a:r>
              <a:rPr lang="de-DE" sz="2400" b="1" dirty="0">
                <a:latin typeface="Calibri" panose="020F0502020204030204" pitchFamily="34" charset="0"/>
                <a:cs typeface="Calibri" panose="020F0502020204030204" pitchFamily="34" charset="0"/>
              </a:rPr>
              <a:t>Wahlkursen</a:t>
            </a:r>
            <a:r>
              <a:rPr lang="de-DE" sz="2400" dirty="0">
                <a:latin typeface="Calibri" panose="020F0502020204030204" pitchFamily="34" charset="0"/>
                <a:cs typeface="Calibri" panose="020F0502020204030204" pitchFamily="34" charset="0"/>
              </a:rPr>
              <a:t> am Nachmittag, </a:t>
            </a:r>
            <a:br>
              <a:rPr lang="de-DE" sz="2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2400" dirty="0">
                <a:latin typeface="Calibri" panose="020F0502020204030204" pitchFamily="34" charset="0"/>
                <a:cs typeface="Calibri" panose="020F0502020204030204" pitchFamily="34" charset="0"/>
              </a:rPr>
              <a:t>von Montag bis Donnerstag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>
                <a:latin typeface="Calibri" panose="020F0502020204030204" pitchFamily="34" charset="0"/>
                <a:cs typeface="Calibri" panose="020F0502020204030204" pitchFamily="34" charset="0"/>
              </a:rPr>
              <a:t>Jeder Schüler </a:t>
            </a:r>
            <a:r>
              <a:rPr lang="de-DE" sz="2400" b="1" dirty="0">
                <a:latin typeface="Calibri" panose="020F0502020204030204" pitchFamily="34" charset="0"/>
                <a:cs typeface="Calibri" panose="020F0502020204030204" pitchFamily="34" charset="0"/>
              </a:rPr>
              <a:t>muss</a:t>
            </a:r>
            <a:r>
              <a:rPr lang="de-DE" sz="2400" dirty="0">
                <a:latin typeface="Calibri" panose="020F0502020204030204" pitchFamily="34" charset="0"/>
                <a:cs typeface="Calibri" panose="020F0502020204030204" pitchFamily="34" charset="0"/>
              </a:rPr>
              <a:t> ein Angebot wahrnehmen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b="1" dirty="0">
                <a:latin typeface="Calibri" panose="020F0502020204030204" pitchFamily="34" charset="0"/>
                <a:cs typeface="Calibri" panose="020F0502020204030204" pitchFamily="34" charset="0"/>
              </a:rPr>
              <a:t>Freiwillige Teilnahme </a:t>
            </a:r>
            <a:r>
              <a:rPr lang="de-DE" sz="2400" dirty="0">
                <a:latin typeface="Calibri" panose="020F0502020204030204" pitchFamily="34" charset="0"/>
                <a:cs typeface="Calibri" panose="020F0502020204030204" pitchFamily="34" charset="0"/>
              </a:rPr>
              <a:t>weiterer Angebote </a:t>
            </a:r>
            <a:br>
              <a:rPr lang="de-DE" sz="2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2400" dirty="0">
                <a:latin typeface="Calibri" panose="020F0502020204030204" pitchFamily="34" charset="0"/>
                <a:cs typeface="Calibri" panose="020F0502020204030204" pitchFamily="34" charset="0"/>
              </a:rPr>
              <a:t>bei Platz als „Quasi-AG“ angedacht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de-DE" sz="2000" dirty="0"/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de-DE" sz="2000" dirty="0"/>
          </a:p>
        </p:txBody>
      </p:sp>
      <p:pic>
        <p:nvPicPr>
          <p:cNvPr id="4" name="Grafik 3" descr="Ein Bild, das Rad, Person, Fahrradreifen, draußen enthält.&#10;&#10;KI-generierte Inhalte können fehlerhaft sein.">
            <a:extLst>
              <a:ext uri="{FF2B5EF4-FFF2-40B4-BE49-F238E27FC236}">
                <a16:creationId xmlns:a16="http://schemas.microsoft.com/office/drawing/2014/main" id="{BEDBBE8B-086B-9F80-D05B-D75641E5F8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6102" y="2924944"/>
            <a:ext cx="2483102" cy="3723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992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165192-3836-DCE4-4940-470A7F8990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CA32CE8F-61A4-CF29-BC79-557AC1F6BB77}"/>
              </a:ext>
            </a:extLst>
          </p:cNvPr>
          <p:cNvSpPr txBox="1"/>
          <p:nvPr/>
        </p:nvSpPr>
        <p:spPr>
          <a:xfrm>
            <a:off x="467544" y="648265"/>
            <a:ext cx="85689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b="1" dirty="0">
                <a:solidFill>
                  <a:schemeClr val="bg1"/>
                </a:solidFill>
              </a:rPr>
              <a:t>Beispiel Wahlpflichtangebot Klasse 6 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144225F4-E610-7511-740A-F7A305F891B7}"/>
              </a:ext>
            </a:extLst>
          </p:cNvPr>
          <p:cNvSpPr txBox="1"/>
          <p:nvPr/>
        </p:nvSpPr>
        <p:spPr>
          <a:xfrm>
            <a:off x="4053343" y="70708"/>
            <a:ext cx="2102833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chemeClr val="bg1"/>
                </a:solidFill>
              </a:rPr>
              <a:t>Rolle der Schule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9144CB06-38BB-CCDB-73AA-B27E952F399E}"/>
              </a:ext>
            </a:extLst>
          </p:cNvPr>
          <p:cNvSpPr txBox="1"/>
          <p:nvPr/>
        </p:nvSpPr>
        <p:spPr>
          <a:xfrm>
            <a:off x="4053343" y="70708"/>
            <a:ext cx="22176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chemeClr val="bg1"/>
                </a:solidFill>
              </a:rPr>
              <a:t>Rolle der Schule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068A84B4-6FED-6666-ADB1-4DE9A9A088D9}"/>
              </a:ext>
            </a:extLst>
          </p:cNvPr>
          <p:cNvSpPr txBox="1"/>
          <p:nvPr/>
        </p:nvSpPr>
        <p:spPr>
          <a:xfrm>
            <a:off x="180020" y="1364767"/>
            <a:ext cx="813639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de-DE" sz="2400" b="0" i="0" u="none" strike="noStrike" baseline="0" dirty="0">
              <a:latin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2400" dirty="0">
              <a:latin typeface="Calibri" panose="020F0502020204030204" pitchFamily="34" charset="0"/>
            </a:endParaRPr>
          </a:p>
        </p:txBody>
      </p:sp>
      <p:graphicFrame>
        <p:nvGraphicFramePr>
          <p:cNvPr id="3" name="Table 7">
            <a:extLst>
              <a:ext uri="{FF2B5EF4-FFF2-40B4-BE49-F238E27FC236}">
                <a16:creationId xmlns:a16="http://schemas.microsoft.com/office/drawing/2014/main" id="{5ACBF551-7F3D-7EBC-CB12-667F58FA26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1903355"/>
              </p:ext>
            </p:extLst>
          </p:nvPr>
        </p:nvGraphicFramePr>
        <p:xfrm>
          <a:off x="2771800" y="1628800"/>
          <a:ext cx="2805545" cy="50292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805545">
                  <a:extLst>
                    <a:ext uri="{9D8B030D-6E8A-4147-A177-3AD203B41FA5}">
                      <a16:colId xmlns:a16="http://schemas.microsoft.com/office/drawing/2014/main" val="127618445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D-</a:t>
                      </a:r>
                      <a:r>
                        <a:rPr lang="en-US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Förder</a:t>
                      </a:r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6236483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E-</a:t>
                      </a:r>
                      <a:r>
                        <a:rPr lang="en-US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Förder</a:t>
                      </a:r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3745720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M-</a:t>
                      </a:r>
                      <a:r>
                        <a:rPr lang="en-US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Förder</a:t>
                      </a:r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314847321"/>
                  </a:ext>
                </a:extLst>
              </a:tr>
              <a:tr h="370839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2400" b="0" i="0" u="none" strike="noStrike" noProof="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Mkid</a:t>
                      </a:r>
                      <a:endParaRPr lang="en-US" sz="2400" dirty="0" err="1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B w="12700">
                      <a:solidFill>
                        <a:schemeClr val="tx1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16686376"/>
                  </a:ext>
                </a:extLst>
              </a:tr>
              <a:tr h="370838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Experimentieren</a:t>
                      </a:r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0"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51533374"/>
                  </a:ext>
                </a:extLst>
              </a:tr>
              <a:tr h="370838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Fischer Technik</a:t>
                      </a:r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0">
                      <a:noFill/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46641958"/>
                  </a:ext>
                </a:extLst>
              </a:tr>
              <a:tr h="370838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Mountainbike</a:t>
                      </a:r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0"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86045636"/>
                  </a:ext>
                </a:extLst>
              </a:tr>
              <a:tr h="370838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Mädchen-</a:t>
                      </a:r>
                      <a:r>
                        <a:rPr lang="en-US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Fußball</a:t>
                      </a:r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0">
                      <a:noFill/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17088636"/>
                  </a:ext>
                </a:extLst>
              </a:tr>
              <a:tr h="370838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Theater</a:t>
                      </a:r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5476460"/>
                  </a:ext>
                </a:extLst>
              </a:tr>
              <a:tr h="370838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Chor</a:t>
                      </a:r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0"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832978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Schach</a:t>
                      </a:r>
                      <a:endParaRPr lang="en-US" sz="2400" dirty="0" err="1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0">
                      <a:noFill/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001851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98154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626BCF-0222-7785-7499-0B204571EB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BCE5C63E-E4B4-FC29-9B10-A65F50A2E4F4}"/>
              </a:ext>
            </a:extLst>
          </p:cNvPr>
          <p:cNvSpPr txBox="1"/>
          <p:nvPr/>
        </p:nvSpPr>
        <p:spPr>
          <a:xfrm>
            <a:off x="251520" y="1241906"/>
            <a:ext cx="7128792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de-DE" sz="2400" dirty="0">
              <a:latin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>
                <a:latin typeface="Calibri" panose="020F0502020204030204" pitchFamily="34" charset="0"/>
              </a:rPr>
              <a:t>Frau Todt (Beratungslehrerin)</a:t>
            </a:r>
          </a:p>
          <a:p>
            <a:endParaRPr lang="de-DE" sz="2400" dirty="0">
              <a:latin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>
                <a:latin typeface="Calibri" panose="020F0502020204030204" pitchFamily="34" charset="0"/>
              </a:rPr>
              <a:t>Frau </a:t>
            </a:r>
            <a:r>
              <a:rPr lang="de-DE" sz="2400" dirty="0" err="1">
                <a:latin typeface="Calibri" panose="020F0502020204030204" pitchFamily="34" charset="0"/>
              </a:rPr>
              <a:t>Banzhaf</a:t>
            </a:r>
            <a:r>
              <a:rPr lang="de-DE" sz="2400" dirty="0">
                <a:latin typeface="Calibri" panose="020F0502020204030204" pitchFamily="34" charset="0"/>
              </a:rPr>
              <a:t> (Schulseelsorgerin)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2400" dirty="0">
              <a:latin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>
                <a:latin typeface="Calibri" panose="020F0502020204030204" pitchFamily="34" charset="0"/>
              </a:rPr>
              <a:t>Frau </a:t>
            </a:r>
            <a:r>
              <a:rPr lang="de-DE" sz="2400" dirty="0" err="1">
                <a:latin typeface="Calibri" panose="020F0502020204030204" pitchFamily="34" charset="0"/>
              </a:rPr>
              <a:t>Fielsch</a:t>
            </a:r>
            <a:r>
              <a:rPr lang="de-DE" sz="2400" dirty="0">
                <a:latin typeface="Calibri" panose="020F0502020204030204" pitchFamily="34" charset="0"/>
              </a:rPr>
              <a:t> (Sozialarbeiter)</a:t>
            </a:r>
          </a:p>
          <a:p>
            <a:endParaRPr lang="de-DE" sz="2400" dirty="0">
              <a:latin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b="0" i="0" u="none" strike="noStrike" baseline="0" dirty="0">
                <a:latin typeface="Calibri" panose="020F0502020204030204" pitchFamily="34" charset="0"/>
              </a:rPr>
              <a:t>Schule</a:t>
            </a:r>
            <a:endParaRPr lang="de-DE" sz="2400" dirty="0">
              <a:latin typeface="Calibri" panose="020F0502020204030204" pitchFamily="34" charset="0"/>
            </a:endParaRPr>
          </a:p>
          <a:p>
            <a:endParaRPr lang="de-DE" dirty="0">
              <a:hlinkClick r:id="rId3"/>
            </a:endParaRPr>
          </a:p>
          <a:p>
            <a:endParaRPr lang="de-DE" sz="2400" b="0" i="0" u="none" strike="noStrike" baseline="0" dirty="0">
              <a:latin typeface="Calibri" panose="020F0502020204030204" pitchFamily="34" charset="0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FA3C3F65-CCA1-19BA-B5C6-9BAAD1B5EC57}"/>
              </a:ext>
            </a:extLst>
          </p:cNvPr>
          <p:cNvSpPr txBox="1"/>
          <p:nvPr/>
        </p:nvSpPr>
        <p:spPr>
          <a:xfrm>
            <a:off x="467544" y="648265"/>
            <a:ext cx="85689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b="1" dirty="0">
                <a:solidFill>
                  <a:schemeClr val="bg1"/>
                </a:solidFill>
              </a:rPr>
              <a:t>Heute stellen sich vor …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9BD92D2A-CD36-6658-EB4A-1CAA39AD2F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8025" y="1500238"/>
            <a:ext cx="2225244" cy="1935727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601C2966-78D1-5EC0-EBAF-73D920836B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13268" y="1977609"/>
            <a:ext cx="2041686" cy="1883439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51B26FBB-DD28-1621-032E-B7FFA981103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b="17117"/>
          <a:stretch>
            <a:fillRect/>
          </a:stretch>
        </p:blipFill>
        <p:spPr>
          <a:xfrm>
            <a:off x="4749102" y="3435965"/>
            <a:ext cx="2209825" cy="1883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35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467544" y="648265"/>
            <a:ext cx="85689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b="1" dirty="0">
                <a:solidFill>
                  <a:schemeClr val="bg1"/>
                </a:solidFill>
              </a:rPr>
              <a:t>Kommunikation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9E83A727-B01A-4E0E-9947-448441DFAECD}"/>
              </a:ext>
            </a:extLst>
          </p:cNvPr>
          <p:cNvSpPr txBox="1"/>
          <p:nvPr/>
        </p:nvSpPr>
        <p:spPr>
          <a:xfrm>
            <a:off x="6475397" y="66601"/>
            <a:ext cx="2217646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chemeClr val="bg1"/>
                </a:solidFill>
              </a:rPr>
              <a:t>Organisatorisches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BD5A2747-6BDE-41D4-AA01-3E82228C6AC7}"/>
              </a:ext>
            </a:extLst>
          </p:cNvPr>
          <p:cNvSpPr txBox="1"/>
          <p:nvPr/>
        </p:nvSpPr>
        <p:spPr>
          <a:xfrm>
            <a:off x="368207" y="1217191"/>
            <a:ext cx="7848872" cy="51398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de-DE" sz="11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de-DE" sz="1100" b="0" i="0" u="none" strike="noStrike" baseline="0" dirty="0">
              <a:latin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Anmeldung Newsletter (</a:t>
            </a:r>
            <a:r>
              <a:rPr lang="de-DE" sz="2400" b="1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Infomail</a:t>
            </a:r>
            <a:r>
              <a:rPr lang="de-DE" sz="24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de-DE" sz="2400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Infomail (mvl-gym.de)</a:t>
            </a:r>
            <a:endParaRPr lang="de-DE" b="0" i="0" u="none" strike="noStrike" baseline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de-DE" sz="2400" b="0" i="0" u="none" strike="noStrike" baseline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Homepage</a:t>
            </a:r>
            <a:r>
              <a:rPr lang="de-DE" sz="2400" dirty="0"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de-DE" sz="24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www.mvl-gym.de</a:t>
            </a:r>
            <a:endParaRPr lang="de-DE" sz="2400" b="0" i="0" u="none" strike="noStrike" baseline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>
                <a:latin typeface="Calibri" panose="020F0502020204030204" pitchFamily="34" charset="0"/>
                <a:cs typeface="Calibri" panose="020F0502020204030204" pitchFamily="34" charset="0"/>
              </a:rPr>
              <a:t>Instagram + Facebook</a:t>
            </a:r>
          </a:p>
          <a:p>
            <a:endParaRPr lang="de-DE" sz="2400" b="0" i="0" u="none" strike="noStrike" baseline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Kollegium erreichbar: </a:t>
            </a:r>
            <a:br>
              <a:rPr lang="de-DE" sz="24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24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Name@mvl-gym.de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Stundenpläne unter </a:t>
            </a:r>
            <a:br>
              <a:rPr lang="de-DE" sz="24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24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https://webuntis.com/</a:t>
            </a:r>
            <a:r>
              <a:rPr lang="de-DE" sz="24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de-DE" sz="24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24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(Passwort haben </a:t>
            </a:r>
            <a:r>
              <a:rPr lang="de-DE" sz="2400" dirty="0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de-DE" sz="24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hre Kinder erhalten)</a:t>
            </a:r>
            <a:endParaRPr lang="de-DE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de-DE" sz="1800" b="0" i="0" u="none" strike="noStrike" baseline="0" dirty="0">
              <a:latin typeface="Calibri" panose="020F0502020204030204" pitchFamily="34" charset="0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0ED3FEA1-CC1F-5728-7A8D-CEAA5DD97373}"/>
              </a:ext>
            </a:extLst>
          </p:cNvPr>
          <p:cNvSpPr txBox="1"/>
          <p:nvPr/>
        </p:nvSpPr>
        <p:spPr>
          <a:xfrm>
            <a:off x="5972001" y="5872046"/>
            <a:ext cx="27173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/>
              <a:t>Bildnachweis </a:t>
            </a:r>
            <a:r>
              <a:rPr lang="de-DE" sz="800" dirty="0" err="1"/>
              <a:t>Pixabay</a:t>
            </a:r>
            <a:r>
              <a:rPr lang="de-DE" sz="800" dirty="0"/>
              <a:t>:</a:t>
            </a:r>
            <a:br>
              <a:rPr lang="de-DE" sz="800" dirty="0"/>
            </a:br>
            <a:r>
              <a:rPr lang="de-DE" sz="800" dirty="0"/>
              <a:t>https://pixabay.com/de/vectors/icon-set-social-media-kontakt-netz-1142000/ 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A6099FF5-5358-5531-E4C3-D60B74F433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61293" y="3821337"/>
            <a:ext cx="2717378" cy="1991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304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467544" y="648265"/>
            <a:ext cx="85689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solidFill>
                  <a:schemeClr val="bg1"/>
                </a:solidFill>
              </a:rPr>
              <a:t>Office 365 / Windows 365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9E83A727-B01A-4E0E-9947-448441DFAECD}"/>
              </a:ext>
            </a:extLst>
          </p:cNvPr>
          <p:cNvSpPr txBox="1"/>
          <p:nvPr/>
        </p:nvSpPr>
        <p:spPr>
          <a:xfrm>
            <a:off x="6475397" y="66601"/>
            <a:ext cx="2217646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chemeClr val="bg1"/>
                </a:solidFill>
              </a:rPr>
              <a:t>Organisatorisches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87E4BBB4-B997-4FCF-BF53-2D63207E8467}"/>
              </a:ext>
            </a:extLst>
          </p:cNvPr>
          <p:cNvSpPr txBox="1"/>
          <p:nvPr/>
        </p:nvSpPr>
        <p:spPr>
          <a:xfrm>
            <a:off x="291342" y="1046534"/>
            <a:ext cx="8352928" cy="4693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de-DE" sz="2400" b="0" i="0" u="none" strike="noStrike" baseline="0" dirty="0">
              <a:latin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b="0" i="0" u="none" strike="noStrike" baseline="0" dirty="0">
                <a:latin typeface="Calibri" panose="020F0502020204030204" pitchFamily="34" charset="0"/>
              </a:rPr>
              <a:t>Kostenlos für jeden Schüler der Schule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2400" dirty="0">
              <a:latin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>
                <a:latin typeface="Calibri" panose="020F0502020204030204" pitchFamily="34" charset="0"/>
              </a:rPr>
              <a:t>Lokales Installieren auf bis zu fünf Endgeräten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2400" dirty="0">
              <a:latin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>
                <a:latin typeface="Calibri" panose="020F0502020204030204" pitchFamily="34" charset="0"/>
              </a:rPr>
              <a:t>Schulische Mailadresse </a:t>
            </a:r>
            <a:r>
              <a:rPr lang="de-DE" sz="2400" dirty="0">
                <a:latin typeface="Calibri" panose="020F0502020204030204" pitchFamily="34" charset="0"/>
                <a:hlinkClick r:id="rId3"/>
              </a:rPr>
              <a:t>*@mvl-gym.de</a:t>
            </a:r>
            <a:r>
              <a:rPr lang="de-DE" sz="2400" dirty="0">
                <a:latin typeface="Calibri" panose="020F0502020204030204" pitchFamily="34" charset="0"/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2400" dirty="0">
              <a:latin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>
                <a:latin typeface="Calibri" panose="020F0502020204030204" pitchFamily="34" charset="0"/>
              </a:rPr>
              <a:t>Enthält Word, </a:t>
            </a:r>
            <a:r>
              <a:rPr lang="de-DE" sz="2400" dirty="0" err="1">
                <a:latin typeface="Calibri" panose="020F0502020204030204" pitchFamily="34" charset="0"/>
              </a:rPr>
              <a:t>Powerpoint</a:t>
            </a:r>
            <a:r>
              <a:rPr lang="de-DE" sz="2400" dirty="0">
                <a:latin typeface="Calibri" panose="020F0502020204030204" pitchFamily="34" charset="0"/>
              </a:rPr>
              <a:t>, Excel, Teams, </a:t>
            </a:r>
            <a:r>
              <a:rPr lang="de-DE" sz="2400" dirty="0" err="1">
                <a:latin typeface="Calibri" panose="020F0502020204030204" pitchFamily="34" charset="0"/>
              </a:rPr>
              <a:t>Onedrive</a:t>
            </a:r>
            <a:r>
              <a:rPr lang="de-DE" sz="2400" dirty="0">
                <a:latin typeface="Calibri" panose="020F0502020204030204" pitchFamily="34" charset="0"/>
              </a:rPr>
              <a:t>,…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2400" dirty="0">
              <a:latin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>
                <a:latin typeface="Calibri" panose="020F0502020204030204" pitchFamily="34" charset="0"/>
              </a:rPr>
              <a:t>Kommunikation in schulischen und außerschulischen Phasen hauptsächlich über Teams</a:t>
            </a:r>
          </a:p>
          <a:p>
            <a:endParaRPr lang="de-DE" sz="2400" dirty="0">
              <a:latin typeface="Calibri" panose="020F0502020204030204" pitchFamily="34" charset="0"/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4A6CB9AA-AA67-DC50-5BAB-3BDF2B511A22}"/>
              </a:ext>
            </a:extLst>
          </p:cNvPr>
          <p:cNvSpPr txBox="1"/>
          <p:nvPr/>
        </p:nvSpPr>
        <p:spPr>
          <a:xfrm>
            <a:off x="3855042" y="6452845"/>
            <a:ext cx="50187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/>
              <a:t>Bildnachweis </a:t>
            </a:r>
            <a:r>
              <a:rPr lang="de-DE" sz="800" dirty="0" err="1"/>
              <a:t>Pixabay</a:t>
            </a:r>
            <a:r>
              <a:rPr lang="de-DE" sz="800" dirty="0"/>
              <a:t>:</a:t>
            </a:r>
          </a:p>
          <a:p>
            <a:r>
              <a:rPr lang="de-DE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https://pixabay.com/de/vectors/office-windows-word-excel-1356793/</a:t>
            </a:r>
            <a:endParaRPr lang="de-DE" sz="800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C52A22F9-53E3-1B16-9B2D-DC68730BCE7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64842"/>
          <a:stretch/>
        </p:blipFill>
        <p:spPr>
          <a:xfrm>
            <a:off x="3855042" y="5379689"/>
            <a:ext cx="5018729" cy="1068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343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467544" y="648265"/>
            <a:ext cx="85689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b="1" dirty="0">
                <a:solidFill>
                  <a:schemeClr val="bg1"/>
                </a:solidFill>
              </a:rPr>
              <a:t>Schulleben und Regeln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9E83A727-B01A-4E0E-9947-448441DFAECD}"/>
              </a:ext>
            </a:extLst>
          </p:cNvPr>
          <p:cNvSpPr txBox="1"/>
          <p:nvPr/>
        </p:nvSpPr>
        <p:spPr>
          <a:xfrm>
            <a:off x="6475397" y="66601"/>
            <a:ext cx="2217646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chemeClr val="bg1"/>
                </a:solidFill>
              </a:rPr>
              <a:t>Organisatorisches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BD5A2747-6BDE-41D4-AA01-3E82228C6AC7}"/>
              </a:ext>
            </a:extLst>
          </p:cNvPr>
          <p:cNvSpPr txBox="1"/>
          <p:nvPr/>
        </p:nvSpPr>
        <p:spPr>
          <a:xfrm>
            <a:off x="462541" y="1082203"/>
            <a:ext cx="8352928" cy="43242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 algn="l">
              <a:buFont typeface="Arial" panose="020B0604020202020204" pitchFamily="34" charset="0"/>
              <a:buChar char="•"/>
            </a:pPr>
            <a:endParaRPr lang="de-DE" sz="11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2400" b="0" i="0" u="none" strike="noStrike" baseline="0" dirty="0">
              <a:latin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b="0" i="0" u="none" strike="noStrike" baseline="0" dirty="0">
                <a:latin typeface="Calibri" panose="020F0502020204030204" pitchFamily="34" charset="0"/>
              </a:rPr>
              <a:t>Verlassen des Schulgeländes </a:t>
            </a:r>
            <a:br>
              <a:rPr lang="de-DE" sz="2400" b="0" i="0" u="none" strike="noStrike" baseline="0" dirty="0">
                <a:latin typeface="Calibri" panose="020F0502020204030204" pitchFamily="34" charset="0"/>
              </a:rPr>
            </a:br>
            <a:r>
              <a:rPr lang="de-DE" sz="2400" b="0" i="0" u="none" strike="noStrike" baseline="0" dirty="0">
                <a:latin typeface="Calibri" panose="020F0502020204030204" pitchFamily="34" charset="0"/>
              </a:rPr>
              <a:t>(nur mit schriftlicher Einwilligung der Eltern)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2400" b="0" i="0" u="none" strike="noStrike" baseline="0" dirty="0">
              <a:latin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b="0" i="0" u="none" strike="noStrike" baseline="0" dirty="0">
                <a:latin typeface="Calibri" panose="020F0502020204030204" pitchFamily="34" charset="0"/>
              </a:rPr>
              <a:t>Schulordnung  und Handyregelung/Schließfächer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2400" b="0" i="0" u="none" strike="noStrike" baseline="0" dirty="0">
              <a:latin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b="0" i="0" u="none" strike="noStrike" baseline="0" dirty="0">
                <a:latin typeface="Calibri" panose="020F0502020204030204" pitchFamily="34" charset="0"/>
              </a:rPr>
              <a:t>Mensa und </a:t>
            </a:r>
            <a:br>
              <a:rPr lang="de-DE" sz="2400" b="0" i="0" u="none" strike="noStrike" baseline="0" dirty="0">
                <a:latin typeface="Calibri" panose="020F0502020204030204" pitchFamily="34" charset="0"/>
              </a:rPr>
            </a:br>
            <a:r>
              <a:rPr lang="de-DE" sz="2400" b="0" i="0" u="none" strike="noStrike" baseline="0" dirty="0">
                <a:latin typeface="Calibri" panose="020F0502020204030204" pitchFamily="34" charset="0"/>
              </a:rPr>
              <a:t>Pausenverpflegung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2400" dirty="0">
              <a:latin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>
                <a:latin typeface="Calibri" panose="020F0502020204030204" pitchFamily="34" charset="0"/>
              </a:rPr>
              <a:t>Busverbindungen</a:t>
            </a:r>
          </a:p>
          <a:p>
            <a:endParaRPr lang="de-DE" sz="2400" b="0" i="0" u="none" strike="noStrike" baseline="0" dirty="0">
              <a:latin typeface="Calibri" panose="020F0502020204030204" pitchFamily="34" charset="0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4EA9C1E5-0DD3-C9C6-9921-D4ADEF06E7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9397" y="3429000"/>
            <a:ext cx="4572000" cy="3048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934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C34681F5-A8B5-ECD4-2383-7FA6F3E2A4A6}"/>
              </a:ext>
            </a:extLst>
          </p:cNvPr>
          <p:cNvSpPr txBox="1"/>
          <p:nvPr/>
        </p:nvSpPr>
        <p:spPr>
          <a:xfrm>
            <a:off x="517935" y="1340768"/>
            <a:ext cx="8208912" cy="524220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lnSpc>
                <a:spcPct val="107000"/>
              </a:lnSpc>
              <a:spcAft>
                <a:spcPts val="8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40 Stunden pro Woche </a:t>
            </a:r>
            <a:r>
              <a:rPr lang="de-DE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Nutzung im Durchschnitt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de-DE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de-DE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237 Nachrichten gehen pro Tag ein – davon 54 in der Schulzeit oder </a:t>
            </a:r>
            <a:r>
              <a:rPr lang="de-DE" sz="2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10 Nachrichten pro Schulstunde</a:t>
            </a:r>
            <a:r>
              <a:rPr lang="de-DE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!!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de-DE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de-DE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Jeder vierte Jugendliche nutzt </a:t>
            </a:r>
            <a:r>
              <a:rPr lang="de-DE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TikTok</a:t>
            </a:r>
            <a:r>
              <a:rPr lang="de-DE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Instagram und Co. riskant – d.h. mit Suchtpotential</a:t>
            </a:r>
            <a:br>
              <a:rPr lang="de-DE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de-DE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de-DE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Viele Länder haben </a:t>
            </a:r>
            <a:r>
              <a:rPr lang="de-DE" sz="2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generelles Handyverbote an </a:t>
            </a:r>
            <a:br>
              <a:rPr lang="de-DE" sz="2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2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Schulen </a:t>
            </a:r>
            <a:r>
              <a:rPr lang="de-DE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eingeführt, zuletzt die Niederlande und England</a:t>
            </a:r>
            <a:endParaRPr lang="de-DE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4">
              <a:lnSpc>
                <a:spcPct val="107000"/>
              </a:lnSpc>
              <a:spcAft>
                <a:spcPts val="800"/>
              </a:spcAft>
            </a:pPr>
            <a:r>
              <a:rPr lang="de-DE" dirty="0">
                <a:effectLst/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" action="ppaction://noaction"/>
              </a:rPr>
              <a:t>https://deutsches-schulportal.de/schulkultur/handyverbot-an-schulen-ja-oder-nein-was-sagen-die-studien/</a:t>
            </a:r>
            <a:r>
              <a:rPr lang="de-DE" dirty="0">
                <a:effectLst/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85AA6273-659D-3680-BF23-B1D647133AC1}"/>
              </a:ext>
            </a:extLst>
          </p:cNvPr>
          <p:cNvSpPr txBox="1"/>
          <p:nvPr/>
        </p:nvSpPr>
        <p:spPr>
          <a:xfrm>
            <a:off x="293279" y="620688"/>
            <a:ext cx="86582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b="1" dirty="0">
                <a:solidFill>
                  <a:schemeClr val="bg1"/>
                </a:solidFill>
              </a:rPr>
              <a:t>Handynutzung - ein paar Zahlen ….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64023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C34681F5-A8B5-ECD4-2383-7FA6F3E2A4A6}"/>
              </a:ext>
            </a:extLst>
          </p:cNvPr>
          <p:cNvSpPr txBox="1"/>
          <p:nvPr/>
        </p:nvSpPr>
        <p:spPr>
          <a:xfrm>
            <a:off x="221905" y="956841"/>
            <a:ext cx="8208912" cy="3785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de-DE" dirty="0">
              <a:effectLst/>
              <a:latin typeface="Aptos" panose="020B00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797FF3B3-DD5F-D9C0-E246-177780019B19}"/>
              </a:ext>
            </a:extLst>
          </p:cNvPr>
          <p:cNvSpPr txBox="1"/>
          <p:nvPr/>
        </p:nvSpPr>
        <p:spPr>
          <a:xfrm>
            <a:off x="323528" y="614526"/>
            <a:ext cx="86582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b="1" dirty="0">
                <a:solidFill>
                  <a:schemeClr val="bg1"/>
                </a:solidFill>
              </a:rPr>
              <a:t>Private Handynutzung Schule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31EF0200-3A95-3DF8-5D1E-37EC9E65BF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1454" y="1412776"/>
            <a:ext cx="5101092" cy="4658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266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C34681F5-A8B5-ECD4-2383-7FA6F3E2A4A6}"/>
              </a:ext>
            </a:extLst>
          </p:cNvPr>
          <p:cNvSpPr txBox="1"/>
          <p:nvPr/>
        </p:nvSpPr>
        <p:spPr>
          <a:xfrm>
            <a:off x="221905" y="956841"/>
            <a:ext cx="8208912" cy="3785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de-DE" dirty="0">
              <a:effectLst/>
              <a:latin typeface="Aptos" panose="020B00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797FF3B3-DD5F-D9C0-E246-177780019B19}"/>
              </a:ext>
            </a:extLst>
          </p:cNvPr>
          <p:cNvSpPr txBox="1"/>
          <p:nvPr/>
        </p:nvSpPr>
        <p:spPr>
          <a:xfrm>
            <a:off x="395536" y="617396"/>
            <a:ext cx="86582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b="1" dirty="0">
                <a:solidFill>
                  <a:schemeClr val="bg1"/>
                </a:solidFill>
              </a:rPr>
              <a:t>Ablenkung durch Handys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77D9E5A9-3998-781C-7D9D-CA2BDD3360C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7310"/>
          <a:stretch/>
        </p:blipFill>
        <p:spPr>
          <a:xfrm>
            <a:off x="1691680" y="1491077"/>
            <a:ext cx="5048630" cy="4420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449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C34681F5-A8B5-ECD4-2383-7FA6F3E2A4A6}"/>
              </a:ext>
            </a:extLst>
          </p:cNvPr>
          <p:cNvSpPr txBox="1"/>
          <p:nvPr/>
        </p:nvSpPr>
        <p:spPr>
          <a:xfrm>
            <a:off x="221905" y="956841"/>
            <a:ext cx="8208912" cy="3785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de-DE" dirty="0">
              <a:effectLst/>
              <a:latin typeface="Aptos" panose="020B00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5D11DDA-E11A-7146-1CF0-9BAFF83689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9417" y="1412776"/>
            <a:ext cx="5125165" cy="4782217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294099F4-48D8-2CCB-7D3F-AA6289838E0A}"/>
              </a:ext>
            </a:extLst>
          </p:cNvPr>
          <p:cNvSpPr txBox="1"/>
          <p:nvPr/>
        </p:nvSpPr>
        <p:spPr>
          <a:xfrm>
            <a:off x="395536" y="617396"/>
            <a:ext cx="86582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b="1" dirty="0">
                <a:solidFill>
                  <a:schemeClr val="bg1"/>
                </a:solidFill>
              </a:rPr>
              <a:t>Ablenkung durch Handys</a:t>
            </a:r>
          </a:p>
        </p:txBody>
      </p:sp>
    </p:spTree>
    <p:extLst>
      <p:ext uri="{BB962C8B-B14F-4D97-AF65-F5344CB8AC3E}">
        <p14:creationId xmlns:p14="http://schemas.microsoft.com/office/powerpoint/2010/main" val="2814972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C34681F5-A8B5-ECD4-2383-7FA6F3E2A4A6}"/>
              </a:ext>
            </a:extLst>
          </p:cNvPr>
          <p:cNvSpPr txBox="1"/>
          <p:nvPr/>
        </p:nvSpPr>
        <p:spPr>
          <a:xfrm>
            <a:off x="221905" y="956841"/>
            <a:ext cx="8208912" cy="3785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de-DE" dirty="0">
              <a:effectLst/>
              <a:latin typeface="Aptos" panose="020B00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797FF3B3-DD5F-D9C0-E246-177780019B19}"/>
              </a:ext>
            </a:extLst>
          </p:cNvPr>
          <p:cNvSpPr txBox="1"/>
          <p:nvPr/>
        </p:nvSpPr>
        <p:spPr>
          <a:xfrm>
            <a:off x="395536" y="620564"/>
            <a:ext cx="86582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b="1" dirty="0">
                <a:solidFill>
                  <a:schemeClr val="bg1"/>
                </a:solidFill>
              </a:rPr>
              <a:t>Einfluss Handy/Medien auf Lernleistung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6072829F-E0C0-21AD-A1C9-CF109482A25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1206"/>
          <a:stretch/>
        </p:blipFill>
        <p:spPr>
          <a:xfrm>
            <a:off x="2195736" y="1330726"/>
            <a:ext cx="5178804" cy="5319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447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C34681F5-A8B5-ECD4-2383-7FA6F3E2A4A6}"/>
              </a:ext>
            </a:extLst>
          </p:cNvPr>
          <p:cNvSpPr txBox="1"/>
          <p:nvPr/>
        </p:nvSpPr>
        <p:spPr>
          <a:xfrm>
            <a:off x="377009" y="1424603"/>
            <a:ext cx="8557441" cy="415498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de-DE" sz="2400" dirty="0">
                <a:latin typeface="Calibri" panose="020F0502020204030204" pitchFamily="34" charset="0"/>
                <a:cs typeface="Calibri" panose="020F0502020204030204" pitchFamily="34" charset="0"/>
              </a:rPr>
              <a:t>Werden Mobiltelefone, Smartwatches, Multimediageräte und ähnliche Geräte mit in die Schule gebracht, so müssen diese </a:t>
            </a:r>
            <a:br>
              <a:rPr lang="de-DE" sz="2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24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innerhalb des Zeitfensters  7.30 - 15.00 Uhr in einem Schließfach aufbewahrt werden</a:t>
            </a:r>
            <a:r>
              <a:rPr lang="de-DE" sz="24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r>
              <a:rPr lang="de-DE" sz="2400" dirty="0"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</a:p>
          <a:p>
            <a:r>
              <a:rPr lang="de-DE" sz="2400" dirty="0">
                <a:latin typeface="Calibri" panose="020F0502020204030204" pitchFamily="34" charset="0"/>
                <a:cs typeface="Calibri" panose="020F0502020204030204" pitchFamily="34" charset="0"/>
              </a:rPr>
              <a:t>Dies bedeutet insbesondere, dass das </a:t>
            </a:r>
            <a:r>
              <a:rPr lang="de-DE" sz="24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Mitführen und der Gebrauch </a:t>
            </a:r>
            <a:r>
              <a:rPr lang="de-DE" sz="2400" dirty="0">
                <a:latin typeface="Calibri" panose="020F0502020204030204" pitchFamily="34" charset="0"/>
                <a:cs typeface="Calibri" panose="020F0502020204030204" pitchFamily="34" charset="0"/>
              </a:rPr>
              <a:t>solcher Geräte auf dem gesamten Schulgelände für Schülerinnen und Schüler an Schultagen während der Zeit von </a:t>
            </a:r>
            <a:r>
              <a:rPr lang="de-DE" sz="24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7.30 -15.00 Uhr </a:t>
            </a:r>
            <a:r>
              <a:rPr lang="de-DE" sz="2400" dirty="0">
                <a:latin typeface="Calibri" panose="020F0502020204030204" pitchFamily="34" charset="0"/>
                <a:cs typeface="Calibri" panose="020F0502020204030204" pitchFamily="34" charset="0"/>
              </a:rPr>
              <a:t>untersagt sind. </a:t>
            </a:r>
          </a:p>
          <a:p>
            <a:endParaRPr lang="de-DE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e-DE" sz="2400" dirty="0">
                <a:latin typeface="Calibri" panose="020F0502020204030204" pitchFamily="34" charset="0"/>
                <a:cs typeface="Calibri" panose="020F0502020204030204" pitchFamily="34" charset="0"/>
              </a:rPr>
              <a:t>Details </a:t>
            </a:r>
            <a:r>
              <a:rPr lang="de-DE" sz="2400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hier</a:t>
            </a:r>
            <a:endParaRPr lang="de-DE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871897F7-00F7-CA2B-95FC-E8BC7C222142}"/>
              </a:ext>
            </a:extLst>
          </p:cNvPr>
          <p:cNvSpPr txBox="1"/>
          <p:nvPr/>
        </p:nvSpPr>
        <p:spPr>
          <a:xfrm>
            <a:off x="377009" y="620688"/>
            <a:ext cx="86582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b="1" dirty="0">
                <a:solidFill>
                  <a:schemeClr val="bg1"/>
                </a:solidFill>
              </a:rPr>
              <a:t>Handyfreie Schule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779EC44A-E544-D1F0-83E9-3FE18893FA56}"/>
              </a:ext>
            </a:extLst>
          </p:cNvPr>
          <p:cNvSpPr txBox="1"/>
          <p:nvPr/>
        </p:nvSpPr>
        <p:spPr>
          <a:xfrm>
            <a:off x="6475397" y="66601"/>
            <a:ext cx="2217646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chemeClr val="bg1"/>
                </a:solidFill>
              </a:rPr>
              <a:t>Organisatorisches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99476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C34681F5-A8B5-ECD4-2383-7FA6F3E2A4A6}"/>
              </a:ext>
            </a:extLst>
          </p:cNvPr>
          <p:cNvSpPr txBox="1"/>
          <p:nvPr/>
        </p:nvSpPr>
        <p:spPr>
          <a:xfrm>
            <a:off x="293279" y="1123860"/>
            <a:ext cx="8557441" cy="499521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de-DE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r>
              <a:rPr lang="de-DE" sz="2400" dirty="0">
                <a:latin typeface="Calibri" panose="020F0502020204030204" pitchFamily="34" charset="0"/>
                <a:cs typeface="Calibri" panose="020F0502020204030204" pitchFamily="34" charset="0"/>
              </a:rPr>
              <a:t>a) Nutzung im Oberstufenaufenthaltsräumen erlaubt</a:t>
            </a:r>
          </a:p>
          <a:p>
            <a:pPr lvl="0"/>
            <a:endParaRPr lang="de-DE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endParaRPr lang="de-DE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r>
              <a:rPr lang="de-DE" sz="2400" dirty="0">
                <a:latin typeface="Calibri" panose="020F0502020204030204" pitchFamily="34" charset="0"/>
                <a:cs typeface="Calibri" panose="020F0502020204030204" pitchFamily="34" charset="0"/>
              </a:rPr>
              <a:t>b) Weitere Ausnahmen:  </a:t>
            </a:r>
            <a:br>
              <a:rPr lang="de-DE" sz="2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2400" dirty="0">
                <a:latin typeface="Calibri" panose="020F0502020204030204" pitchFamily="34" charset="0"/>
                <a:cs typeface="Calibri" panose="020F0502020204030204" pitchFamily="34" charset="0"/>
              </a:rPr>
              <a:t>     </a:t>
            </a:r>
            <a:r>
              <a:rPr lang="de-DE" sz="24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Lehrer oder Schulleitung genehmigen</a:t>
            </a:r>
          </a:p>
          <a:p>
            <a:pPr lvl="0"/>
            <a:r>
              <a:rPr lang="de-DE" sz="2400" dirty="0">
                <a:latin typeface="Calibri" panose="020F0502020204030204" pitchFamily="34" charset="0"/>
                <a:cs typeface="Calibri" panose="020F0502020204030204" pitchFamily="34" charset="0"/>
              </a:rPr>
              <a:t>     z.B. Nutzung im Unterricht oder medizinischer Grund oder    </a:t>
            </a:r>
            <a:br>
              <a:rPr lang="de-DE" sz="2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2400" dirty="0">
                <a:latin typeface="Calibri" panose="020F0502020204030204" pitchFamily="34" charset="0"/>
                <a:cs typeface="Calibri" panose="020F0502020204030204" pitchFamily="34" charset="0"/>
              </a:rPr>
              <a:t>     Notfall</a:t>
            </a:r>
          </a:p>
          <a:p>
            <a:r>
              <a:rPr lang="de-DE" sz="2400" dirty="0"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</a:p>
          <a:p>
            <a:r>
              <a:rPr lang="de-DE" sz="2400" dirty="0">
                <a:latin typeface="Calibri" panose="020F0502020204030204" pitchFamily="34" charset="0"/>
                <a:cs typeface="Calibri" panose="020F0502020204030204" pitchFamily="34" charset="0"/>
              </a:rPr>
              <a:t>Nutzung von privaten </a:t>
            </a:r>
            <a:r>
              <a:rPr lang="de-DE" sz="24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Laptops oder Tablets im Unterricht </a:t>
            </a:r>
            <a:r>
              <a:rPr lang="de-DE" sz="2400" dirty="0">
                <a:latin typeface="Calibri" panose="020F0502020204030204" pitchFamily="34" charset="0"/>
                <a:cs typeface="Calibri" panose="020F0502020204030204" pitchFamily="34" charset="0"/>
              </a:rPr>
              <a:t>sind in einer eigenen Nutzungsordnung (siehe </a:t>
            </a:r>
            <a:r>
              <a:rPr lang="de-DE" sz="2400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Hausordnung</a:t>
            </a:r>
            <a:r>
              <a:rPr lang="de-DE" sz="2400" dirty="0">
                <a:latin typeface="Calibri" panose="020F0502020204030204" pitchFamily="34" charset="0"/>
                <a:cs typeface="Calibri" panose="020F0502020204030204" pitchFamily="34" charset="0"/>
              </a:rPr>
              <a:t>) geregelt.</a:t>
            </a:r>
          </a:p>
          <a:p>
            <a:r>
              <a:rPr lang="de-DE" sz="2000" dirty="0"/>
              <a:t> </a:t>
            </a:r>
          </a:p>
          <a:p>
            <a:r>
              <a:rPr lang="de-DE" sz="2000" dirty="0"/>
              <a:t> 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de-DE" sz="1800" dirty="0">
              <a:solidFill>
                <a:srgbClr val="000000"/>
              </a:solidFill>
              <a:effectLst/>
              <a:latin typeface="Aptos" panose="020B00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33407DC-F77C-54D9-09E5-AB12C7E2E572}"/>
              </a:ext>
            </a:extLst>
          </p:cNvPr>
          <p:cNvSpPr txBox="1"/>
          <p:nvPr/>
        </p:nvSpPr>
        <p:spPr>
          <a:xfrm>
            <a:off x="300293" y="600640"/>
            <a:ext cx="86582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b="1" dirty="0">
                <a:solidFill>
                  <a:schemeClr val="bg1"/>
                </a:solidFill>
              </a:rPr>
              <a:t>Ausnahmen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1527370E-C1E8-D2C3-0F7B-A23ED4D1C393}"/>
              </a:ext>
            </a:extLst>
          </p:cNvPr>
          <p:cNvSpPr txBox="1"/>
          <p:nvPr/>
        </p:nvSpPr>
        <p:spPr>
          <a:xfrm>
            <a:off x="6475397" y="66601"/>
            <a:ext cx="2217646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chemeClr val="bg1"/>
                </a:solidFill>
              </a:rPr>
              <a:t>Organisatorisches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15294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1619672" y="648265"/>
            <a:ext cx="69127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solidFill>
                  <a:schemeClr val="bg1"/>
                </a:solidFill>
              </a:rPr>
              <a:t>Schulwechsel an ein Gymnasium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FB64FDC0-D537-40BB-2F9D-064FD2D4D6D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1739"/>
          <a:stretch/>
        </p:blipFill>
        <p:spPr>
          <a:xfrm>
            <a:off x="867946" y="1412776"/>
            <a:ext cx="7408107" cy="4661356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C42106D3-5D64-AE4E-B0BB-CE3146340273}"/>
              </a:ext>
            </a:extLst>
          </p:cNvPr>
          <p:cNvSpPr txBox="1"/>
          <p:nvPr/>
        </p:nvSpPr>
        <p:spPr>
          <a:xfrm>
            <a:off x="305143" y="87333"/>
            <a:ext cx="1401140" cy="369332"/>
          </a:xfrm>
          <a:prstGeom prst="rect">
            <a:avLst/>
          </a:prstGeom>
          <a:solidFill>
            <a:srgbClr val="F20000"/>
          </a:solidFill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chemeClr val="bg1"/>
                </a:solidFill>
              </a:rPr>
              <a:t>Übergang</a:t>
            </a:r>
          </a:p>
        </p:txBody>
      </p:sp>
    </p:spTree>
    <p:extLst>
      <p:ext uri="{BB962C8B-B14F-4D97-AF65-F5344CB8AC3E}">
        <p14:creationId xmlns:p14="http://schemas.microsoft.com/office/powerpoint/2010/main" val="2143746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C34681F5-A8B5-ECD4-2383-7FA6F3E2A4A6}"/>
              </a:ext>
            </a:extLst>
          </p:cNvPr>
          <p:cNvSpPr txBox="1"/>
          <p:nvPr/>
        </p:nvSpPr>
        <p:spPr>
          <a:xfrm>
            <a:off x="192497" y="1556792"/>
            <a:ext cx="8557441" cy="588661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>
                <a:latin typeface="Calibri" panose="020F0502020204030204" pitchFamily="34" charset="0"/>
                <a:cs typeface="Calibri" panose="020F0502020204030204" pitchFamily="34" charset="0"/>
              </a:rPr>
              <a:t>Miete </a:t>
            </a:r>
            <a:r>
              <a:rPr lang="de-DE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Schließfach</a:t>
            </a:r>
            <a:r>
              <a:rPr lang="de-DE" sz="2400" dirty="0">
                <a:latin typeface="Calibri" panose="020F0502020204030204" pitchFamily="34" charset="0"/>
                <a:cs typeface="Calibri" panose="020F0502020204030204" pitchFamily="34" charset="0"/>
              </a:rPr>
              <a:t> pro Schüler möglich</a:t>
            </a:r>
          </a:p>
          <a:p>
            <a:endParaRPr lang="de-DE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>
                <a:latin typeface="Calibri" panose="020F0502020204030204" pitchFamily="34" charset="0"/>
                <a:cs typeface="Calibri" panose="020F0502020204030204" pitchFamily="34" charset="0"/>
              </a:rPr>
              <a:t>Wer kein Schließfach mieten möchten, </a:t>
            </a:r>
            <a:br>
              <a:rPr lang="de-DE" sz="2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2400" dirty="0">
                <a:latin typeface="Calibri" panose="020F0502020204030204" pitchFamily="34" charset="0"/>
                <a:cs typeface="Calibri" panose="020F0502020204030204" pitchFamily="34" charset="0"/>
              </a:rPr>
              <a:t>muss das Handy </a:t>
            </a:r>
            <a:r>
              <a:rPr lang="de-DE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zu Hause </a:t>
            </a:r>
            <a:r>
              <a:rPr lang="de-DE" sz="2400" dirty="0">
                <a:latin typeface="Calibri" panose="020F0502020204030204" pitchFamily="34" charset="0"/>
                <a:cs typeface="Calibri" panose="020F0502020204030204" pitchFamily="34" charset="0"/>
              </a:rPr>
              <a:t>lassen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Fahrkarte</a:t>
            </a:r>
            <a:r>
              <a:rPr lang="de-DE" sz="2400" dirty="0">
                <a:latin typeface="Calibri" panose="020F0502020204030204" pitchFamily="34" charset="0"/>
                <a:cs typeface="Calibri" panose="020F0502020204030204" pitchFamily="34" charset="0"/>
              </a:rPr>
              <a:t> als Chipkarte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>
                <a:latin typeface="Calibri" panose="020F0502020204030204" pitchFamily="34" charset="0"/>
                <a:cs typeface="Calibri" panose="020F0502020204030204" pitchFamily="34" charset="0"/>
              </a:rPr>
              <a:t>Beim Bringen und Holen des Handys </a:t>
            </a:r>
            <a:br>
              <a:rPr lang="de-DE" sz="2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2400" dirty="0">
                <a:latin typeface="Calibri" panose="020F0502020204030204" pitchFamily="34" charset="0"/>
                <a:cs typeface="Calibri" panose="020F0502020204030204" pitchFamily="34" charset="0"/>
              </a:rPr>
              <a:t>zum Schließfach nach Unterrichtsende</a:t>
            </a:r>
            <a:br>
              <a:rPr lang="de-DE" sz="2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2400" dirty="0">
                <a:latin typeface="Calibri" panose="020F0502020204030204" pitchFamily="34" charset="0"/>
                <a:cs typeface="Calibri" panose="020F0502020204030204" pitchFamily="34" charset="0"/>
              </a:rPr>
              <a:t>ist </a:t>
            </a:r>
            <a:r>
              <a:rPr lang="de-DE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ausreichend Zeit </a:t>
            </a:r>
            <a:r>
              <a:rPr lang="de-DE" sz="2400" dirty="0">
                <a:latin typeface="Calibri" panose="020F0502020204030204" pitchFamily="34" charset="0"/>
                <a:cs typeface="Calibri" panose="020F0502020204030204" pitchFamily="34" charset="0"/>
              </a:rPr>
              <a:t>vorhanden </a:t>
            </a:r>
            <a:endParaRPr lang="de-DE" sz="24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e-DE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-&gt; Gong 6. Stunde um 12.46 Uhr</a:t>
            </a:r>
          </a:p>
          <a:p>
            <a:r>
              <a:rPr lang="de-DE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-&gt; Gong Nachmittagsunterricht um 14.56 Uhr</a:t>
            </a:r>
          </a:p>
          <a:p>
            <a:pPr marL="342900" indent="-342900">
              <a:buFont typeface="Wingdings" panose="05000000000000000000" pitchFamily="2" charset="2"/>
              <a:buChar char="è"/>
            </a:pPr>
            <a:endParaRPr lang="de-DE" sz="2400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2000" dirty="0"/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de-DE" sz="1800" dirty="0">
              <a:solidFill>
                <a:srgbClr val="000000"/>
              </a:solidFill>
              <a:effectLst/>
              <a:latin typeface="Aptos" panose="020B00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de-DE" sz="1800" dirty="0">
              <a:solidFill>
                <a:srgbClr val="000000"/>
              </a:solidFill>
              <a:effectLst/>
              <a:latin typeface="Aptos" panose="020B00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10B6C9AD-7FA2-9CBB-31FD-342D5E6DF99B}"/>
              </a:ext>
            </a:extLst>
          </p:cNvPr>
          <p:cNvSpPr txBox="1"/>
          <p:nvPr/>
        </p:nvSpPr>
        <p:spPr>
          <a:xfrm>
            <a:off x="302702" y="610154"/>
            <a:ext cx="86582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b="1" dirty="0">
                <a:solidFill>
                  <a:schemeClr val="bg1"/>
                </a:solidFill>
              </a:rPr>
              <a:t>Schließfächer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67F32F22-5832-9536-24CE-6A78BB2743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7960" y="1420007"/>
            <a:ext cx="2725284" cy="2417276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8CF946C5-E360-A0EB-57C8-6E595E96A9A5}"/>
              </a:ext>
            </a:extLst>
          </p:cNvPr>
          <p:cNvSpPr txBox="1"/>
          <p:nvPr/>
        </p:nvSpPr>
        <p:spPr>
          <a:xfrm>
            <a:off x="6475397" y="66601"/>
            <a:ext cx="2217646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chemeClr val="bg1"/>
                </a:solidFill>
              </a:rPr>
              <a:t>Organisatorisches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40154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467544" y="648265"/>
            <a:ext cx="85689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b="1" dirty="0">
                <a:solidFill>
                  <a:schemeClr val="bg1"/>
                </a:solidFill>
              </a:rPr>
              <a:t>Prüfungen und Noten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9E83A727-B01A-4E0E-9947-448441DFAECD}"/>
              </a:ext>
            </a:extLst>
          </p:cNvPr>
          <p:cNvSpPr txBox="1"/>
          <p:nvPr/>
        </p:nvSpPr>
        <p:spPr>
          <a:xfrm>
            <a:off x="6475397" y="66601"/>
            <a:ext cx="2217646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chemeClr val="bg1"/>
                </a:solidFill>
              </a:rPr>
              <a:t>Organisatorisches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CF2EE141-6336-40DE-8D27-E647DD75C87F}"/>
              </a:ext>
            </a:extLst>
          </p:cNvPr>
          <p:cNvSpPr txBox="1"/>
          <p:nvPr/>
        </p:nvSpPr>
        <p:spPr>
          <a:xfrm>
            <a:off x="462541" y="1082203"/>
            <a:ext cx="8352928" cy="4693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 algn="l">
              <a:buFont typeface="Arial" panose="020B0604020202020204" pitchFamily="34" charset="0"/>
              <a:buChar char="•"/>
            </a:pPr>
            <a:endParaRPr lang="de-DE" sz="11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2400" b="0" i="0" u="none" strike="noStrike" baseline="0" dirty="0">
              <a:latin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b="0" i="0" u="none" strike="noStrike" baseline="0" dirty="0">
                <a:latin typeface="Calibri" panose="020F0502020204030204" pitchFamily="34" charset="0"/>
              </a:rPr>
              <a:t>Lernstand 5 zum Schuljahresbeginn in Deutsch und Mathematik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2400" dirty="0">
              <a:latin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>
                <a:latin typeface="Calibri" panose="020F0502020204030204" pitchFamily="34" charset="0"/>
              </a:rPr>
              <a:t>Transparenzgebot (-&gt; Elternabend)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2400" dirty="0">
              <a:latin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>
                <a:latin typeface="Calibri" panose="020F0502020204030204" pitchFamily="34" charset="0"/>
              </a:rPr>
              <a:t>Klassenarbeiten werden rechtzeitig </a:t>
            </a:r>
            <a:br>
              <a:rPr lang="de-DE" sz="2400" dirty="0">
                <a:latin typeface="Calibri" panose="020F0502020204030204" pitchFamily="34" charset="0"/>
              </a:rPr>
            </a:br>
            <a:r>
              <a:rPr lang="de-DE" sz="2400" dirty="0">
                <a:latin typeface="Calibri" panose="020F0502020204030204" pitchFamily="34" charset="0"/>
              </a:rPr>
              <a:t>angesagt und sind über das ganze </a:t>
            </a:r>
            <a:br>
              <a:rPr lang="de-DE" sz="2400" dirty="0">
                <a:latin typeface="Calibri" panose="020F0502020204030204" pitchFamily="34" charset="0"/>
              </a:rPr>
            </a:br>
            <a:r>
              <a:rPr lang="de-DE" sz="2400" dirty="0">
                <a:latin typeface="Calibri" panose="020F0502020204030204" pitchFamily="34" charset="0"/>
              </a:rPr>
              <a:t>Schuljahr verteilt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2400" dirty="0">
              <a:latin typeface="Calibri" panose="020F0502020204030204" pitchFamily="34" charset="0"/>
            </a:endParaRPr>
          </a:p>
          <a:p>
            <a:endParaRPr lang="de-DE" sz="2400" dirty="0">
              <a:latin typeface="Calibri" panose="020F0502020204030204" pitchFamily="34" charset="0"/>
            </a:endParaRPr>
          </a:p>
          <a:p>
            <a:endParaRPr lang="de-DE" sz="2400" b="0" i="0" u="none" strike="noStrike" baseline="0" dirty="0">
              <a:latin typeface="Calibri" panose="020F0502020204030204" pitchFamily="34" charset="0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62225537-36A7-8FB8-351C-ABDF0F098DD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413" t="21020" r="32675" b="19761"/>
          <a:stretch/>
        </p:blipFill>
        <p:spPr>
          <a:xfrm>
            <a:off x="5545720" y="3789040"/>
            <a:ext cx="3462176" cy="2291863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55AA46BC-63D3-FD11-BCF9-00907693E1FD}"/>
              </a:ext>
            </a:extLst>
          </p:cNvPr>
          <p:cNvSpPr txBox="1"/>
          <p:nvPr/>
        </p:nvSpPr>
        <p:spPr>
          <a:xfrm>
            <a:off x="5407496" y="6197350"/>
            <a:ext cx="32453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/>
              <a:t>Bildnachweis </a:t>
            </a:r>
            <a:r>
              <a:rPr lang="de-DE" sz="800" dirty="0" err="1"/>
              <a:t>Pixabay</a:t>
            </a:r>
            <a:r>
              <a:rPr lang="de-DE" sz="800" dirty="0"/>
              <a:t>:</a:t>
            </a:r>
          </a:p>
          <a:p>
            <a:r>
              <a:rPr lang="de-DE" sz="800" dirty="0"/>
              <a:t>https://pixabay.com/de/photos/bewertung-pr%C3%BCfung-%C3%BCbergeben-liste-1516644/</a:t>
            </a:r>
          </a:p>
        </p:txBody>
      </p:sp>
    </p:spTree>
    <p:extLst>
      <p:ext uri="{BB962C8B-B14F-4D97-AF65-F5344CB8AC3E}">
        <p14:creationId xmlns:p14="http://schemas.microsoft.com/office/powerpoint/2010/main" val="4234967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467544" y="648265"/>
            <a:ext cx="85689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b="1" dirty="0">
                <a:solidFill>
                  <a:schemeClr val="bg1"/>
                </a:solidFill>
              </a:rPr>
              <a:t>Entschuldigung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9E83A727-B01A-4E0E-9947-448441DFAECD}"/>
              </a:ext>
            </a:extLst>
          </p:cNvPr>
          <p:cNvSpPr txBox="1"/>
          <p:nvPr/>
        </p:nvSpPr>
        <p:spPr>
          <a:xfrm>
            <a:off x="6475397" y="66601"/>
            <a:ext cx="2217646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chemeClr val="bg1"/>
                </a:solidFill>
              </a:rPr>
              <a:t>Organisatorisches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61718C04-9116-44CF-A877-047C5741C04A}"/>
              </a:ext>
            </a:extLst>
          </p:cNvPr>
          <p:cNvSpPr txBox="1"/>
          <p:nvPr/>
        </p:nvSpPr>
        <p:spPr>
          <a:xfrm>
            <a:off x="435132" y="1628800"/>
            <a:ext cx="7848872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400" dirty="0">
                <a:latin typeface="Calibri" panose="020F0502020204030204" pitchFamily="34" charset="0"/>
                <a:cs typeface="Calibri" panose="020F0502020204030204" pitchFamily="34" charset="0"/>
              </a:rPr>
              <a:t>Die Schulbesuchsordnung des Kultusministeriums regelt das Verhalten bei Erkrankungen und Beurlaubungen. </a:t>
            </a:r>
          </a:p>
          <a:p>
            <a:endParaRPr lang="de-DE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e-DE" sz="2400" dirty="0">
                <a:latin typeface="Calibri" panose="020F0502020204030204" pitchFamily="34" charset="0"/>
                <a:cs typeface="Calibri" panose="020F0502020204030204" pitchFamily="34" charset="0"/>
              </a:rPr>
              <a:t>Hier finden Sie einen Auszug daraus:</a:t>
            </a:r>
            <a:br>
              <a:rPr lang="de-DE" sz="2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de-DE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e-DE" sz="2400" dirty="0">
                <a:latin typeface="Calibri" panose="020F0502020204030204" pitchFamily="34" charset="0"/>
                <a:cs typeface="Calibri" panose="020F0502020204030204" pitchFamily="34" charset="0"/>
              </a:rPr>
              <a:t>„§ 2 (1) Ist ein Schüler aus zwingenden Gründen (z.B. Krankheit) am Schulbesuch verhindert, ist dies der Schule unter Angabe des Grundes und der voraussichtlichen Dauer der Verhinderung unverzüglich mitzuteilen (Entschuldigungspflicht). [...] “</a:t>
            </a:r>
          </a:p>
        </p:txBody>
      </p:sp>
    </p:spTree>
    <p:extLst>
      <p:ext uri="{BB962C8B-B14F-4D97-AF65-F5344CB8AC3E}">
        <p14:creationId xmlns:p14="http://schemas.microsoft.com/office/powerpoint/2010/main" val="3693515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5BC6A7-0A63-FFFF-F609-B62BDEE1FD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759F8990-B032-9FA9-3841-A1BAA5E9009A}"/>
              </a:ext>
            </a:extLst>
          </p:cNvPr>
          <p:cNvSpPr txBox="1"/>
          <p:nvPr/>
        </p:nvSpPr>
        <p:spPr>
          <a:xfrm>
            <a:off x="467544" y="648265"/>
            <a:ext cx="85689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b="1" dirty="0">
                <a:solidFill>
                  <a:schemeClr val="bg1"/>
                </a:solidFill>
              </a:rPr>
              <a:t>Entschuldigung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24EFBE72-8FFB-7640-D465-2876CD453FE1}"/>
              </a:ext>
            </a:extLst>
          </p:cNvPr>
          <p:cNvSpPr txBox="1"/>
          <p:nvPr/>
        </p:nvSpPr>
        <p:spPr>
          <a:xfrm>
            <a:off x="6475397" y="66601"/>
            <a:ext cx="2217646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chemeClr val="bg1"/>
                </a:solidFill>
              </a:rPr>
              <a:t>Organisatorisches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9B450B2D-93BE-34B2-B5CA-DB63A2F169A9}"/>
              </a:ext>
            </a:extLst>
          </p:cNvPr>
          <p:cNvSpPr txBox="1"/>
          <p:nvPr/>
        </p:nvSpPr>
        <p:spPr>
          <a:xfrm>
            <a:off x="467544" y="1305341"/>
            <a:ext cx="7848872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Die Entschuldigungspflicht ist </a:t>
            </a:r>
            <a:r>
              <a:rPr lang="de-DE" sz="2000" b="1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spätestens am zweiten Tag (fern)mündlich oder schriftlich</a:t>
            </a:r>
            <a:r>
              <a:rPr lang="de-DE" sz="200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zu erfüllen. </a:t>
            </a:r>
          </a:p>
          <a:p>
            <a:endParaRPr lang="de-DE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Im Falle fernmündlicher Verständigung der Schule ist die schriftliche Mitteilung binnen drei Tage nachzureichen.</a:t>
            </a:r>
          </a:p>
          <a:p>
            <a:endParaRPr lang="de-DE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Die </a:t>
            </a:r>
            <a:r>
              <a:rPr lang="de-DE" sz="200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telefonische und schriftliche Entschuldigung kann auch durch eine E-Mail </a:t>
            </a: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ersetzt werden</a:t>
            </a:r>
          </a:p>
          <a:p>
            <a:endParaRPr lang="de-DE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Soll die </a:t>
            </a:r>
            <a:r>
              <a:rPr lang="de-DE" sz="2000" b="1" dirty="0">
                <a:latin typeface="Calibri" panose="020F0502020204030204" pitchFamily="34" charset="0"/>
                <a:cs typeface="Calibri" panose="020F0502020204030204" pitchFamily="34" charset="0"/>
              </a:rPr>
              <a:t>E-Mail die schriftliche </a:t>
            </a:r>
            <a:r>
              <a:rPr lang="de-DE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Enschuldigung</a:t>
            </a:r>
            <a:r>
              <a:rPr lang="de-DE" sz="2000" b="1" dirty="0">
                <a:latin typeface="Calibri" panose="020F0502020204030204" pitchFamily="34" charset="0"/>
                <a:cs typeface="Calibri" panose="020F0502020204030204" pitchFamily="34" charset="0"/>
              </a:rPr>
              <a:t> ersetzen</a:t>
            </a: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, so muss diese einen unterschriebenen Anhang enthalten.</a:t>
            </a:r>
          </a:p>
          <a:p>
            <a:endParaRPr lang="de-DE" dirty="0">
              <a:latin typeface="Calibri" panose="020F0502020204030204" pitchFamily="34" charset="0"/>
            </a:endParaRPr>
          </a:p>
          <a:p>
            <a:r>
              <a:rPr lang="de-DE" dirty="0"/>
              <a:t>				Details </a:t>
            </a:r>
            <a:r>
              <a:rPr lang="de-DE" dirty="0">
                <a:hlinkClick r:id="rId3"/>
              </a:rPr>
              <a:t>hier</a:t>
            </a:r>
            <a:r>
              <a:rPr lang="de-DE" sz="1800" b="0" i="0" u="none" strike="noStrike" baseline="0" dirty="0">
                <a:latin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95192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1475656" y="571736"/>
            <a:ext cx="63367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solidFill>
                  <a:schemeClr val="bg1"/>
                </a:solidFill>
              </a:rPr>
              <a:t>Beispiel zur Entschuldigungspflicht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9E83A727-B01A-4E0E-9947-448441DFAECD}"/>
              </a:ext>
            </a:extLst>
          </p:cNvPr>
          <p:cNvSpPr txBox="1"/>
          <p:nvPr/>
        </p:nvSpPr>
        <p:spPr>
          <a:xfrm>
            <a:off x="6475397" y="66601"/>
            <a:ext cx="2217646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chemeClr val="bg1"/>
                </a:solidFill>
              </a:rPr>
              <a:t>Organisatorisches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9AF5AE8-C0A7-42A5-B668-5EF41490132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263" t="52520" r="56300" b="24192"/>
          <a:stretch/>
        </p:blipFill>
        <p:spPr>
          <a:xfrm>
            <a:off x="1043608" y="1429577"/>
            <a:ext cx="7497833" cy="3079543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A5DDED90-C31C-B6E3-278B-034C9A2AA430}"/>
              </a:ext>
            </a:extLst>
          </p:cNvPr>
          <p:cNvSpPr txBox="1"/>
          <p:nvPr/>
        </p:nvSpPr>
        <p:spPr>
          <a:xfrm>
            <a:off x="971600" y="4512530"/>
            <a:ext cx="691276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de-DE" sz="2400" dirty="0">
              <a:latin typeface="Calibri" panose="020F0502020204030204" pitchFamily="34" charset="0"/>
            </a:endParaRPr>
          </a:p>
          <a:p>
            <a:r>
              <a:rPr lang="de-DE" sz="2400" dirty="0">
                <a:latin typeface="Calibri" panose="020F0502020204030204" pitchFamily="34" charset="0"/>
              </a:rPr>
              <a:t>Eingescannte Mail ans Sekretariat werden als schriftliche Entschuldigung akzeptiert!</a:t>
            </a:r>
          </a:p>
        </p:txBody>
      </p:sp>
    </p:spTree>
    <p:extLst>
      <p:ext uri="{BB962C8B-B14F-4D97-AF65-F5344CB8AC3E}">
        <p14:creationId xmlns:p14="http://schemas.microsoft.com/office/powerpoint/2010/main" val="4289975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467544" y="648265"/>
            <a:ext cx="85689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b="1" dirty="0">
                <a:solidFill>
                  <a:schemeClr val="bg1"/>
                </a:solidFill>
              </a:rPr>
              <a:t>Beurlaubung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9E83A727-B01A-4E0E-9947-448441DFAECD}"/>
              </a:ext>
            </a:extLst>
          </p:cNvPr>
          <p:cNvSpPr txBox="1"/>
          <p:nvPr/>
        </p:nvSpPr>
        <p:spPr>
          <a:xfrm>
            <a:off x="6475397" y="66601"/>
            <a:ext cx="2217646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chemeClr val="bg1"/>
                </a:solidFill>
              </a:rPr>
              <a:t>Organisatorisches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61718C04-9116-44CF-A877-047C5741C04A}"/>
              </a:ext>
            </a:extLst>
          </p:cNvPr>
          <p:cNvSpPr txBox="1"/>
          <p:nvPr/>
        </p:nvSpPr>
        <p:spPr>
          <a:xfrm>
            <a:off x="474982" y="1844824"/>
            <a:ext cx="7848872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de-DE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Bei geplanten Terminen während der Unterrichtszeit </a:t>
            </a:r>
            <a:r>
              <a:rPr lang="de-DE" sz="2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(zum Beispiel auch wegen ärztlicher Behandlung oder Führerscheinprüfungen)</a:t>
            </a:r>
            <a:r>
              <a:rPr lang="de-DE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müssen die Erziehungsberechtigten bzw. muss der volljährige Schüler eine Beurlaubung </a:t>
            </a:r>
            <a:r>
              <a:rPr lang="de-DE" sz="2000" b="1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rechtzeitig schriftlich</a:t>
            </a:r>
            <a:r>
              <a:rPr lang="de-DE" sz="200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beim Klassenlehrer bzw. Tutor beantragen. </a:t>
            </a:r>
          </a:p>
          <a:p>
            <a:pPr algn="just"/>
            <a:br>
              <a:rPr lang="de-DE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Dieser kann den Schüler an bis zu zwei aufeinanderfolgenden Unterrichtstagen beurlauben (</a:t>
            </a:r>
            <a:r>
              <a:rPr lang="de-DE" sz="200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laut Schulgesetz: “ nur in besonders begründeten Ausnahmefällen“), </a:t>
            </a:r>
            <a:r>
              <a:rPr lang="de-DE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wobei es sich nicht um Ferienverlängerungen handeln darf. Über Ausnahmen hiervon und über längere Beurlaubungen entscheidet die Schulleitung. </a:t>
            </a:r>
            <a:endParaRPr lang="de-DE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endParaRPr lang="de-DE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de-DE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Weitere Einzelheiten sind der Schulbesuchsverordnung (§4 Beurlaubung) zu entnehmen.</a:t>
            </a:r>
            <a:endParaRPr lang="de-DE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8561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467544" y="648265"/>
            <a:ext cx="85689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b="1" dirty="0">
                <a:solidFill>
                  <a:schemeClr val="bg1"/>
                </a:solidFill>
              </a:rPr>
              <a:t>Umgang mit Konflikten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9E83A727-B01A-4E0E-9947-448441DFAECD}"/>
              </a:ext>
            </a:extLst>
          </p:cNvPr>
          <p:cNvSpPr txBox="1"/>
          <p:nvPr/>
        </p:nvSpPr>
        <p:spPr>
          <a:xfrm>
            <a:off x="6475397" y="66601"/>
            <a:ext cx="2217646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chemeClr val="bg1"/>
                </a:solidFill>
              </a:rPr>
              <a:t>Organisatorisches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CF2EE141-6336-40DE-8D27-E647DD75C87F}"/>
              </a:ext>
            </a:extLst>
          </p:cNvPr>
          <p:cNvSpPr txBox="1"/>
          <p:nvPr/>
        </p:nvSpPr>
        <p:spPr>
          <a:xfrm>
            <a:off x="462541" y="1082203"/>
            <a:ext cx="8352928" cy="54322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 algn="l">
              <a:buFont typeface="Arial" panose="020B0604020202020204" pitchFamily="34" charset="0"/>
              <a:buChar char="•"/>
            </a:pPr>
            <a:endParaRPr lang="de-DE" sz="11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2400" b="0" i="0" u="none" strike="noStrike" baseline="0" dirty="0">
              <a:latin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>
                <a:latin typeface="Calibri" panose="020F0502020204030204" pitchFamily="34" charset="0"/>
              </a:rPr>
              <a:t>Schüler -&gt; Fachlehrer -&gt; Klassenlehrer -&gt; Schulleitung</a:t>
            </a:r>
          </a:p>
          <a:p>
            <a:endParaRPr lang="de-DE" sz="2400" dirty="0">
              <a:latin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>
                <a:latin typeface="Calibri" panose="020F0502020204030204" pitchFamily="34" charset="0"/>
              </a:rPr>
              <a:t>Versuchen Sie die Sicht beider Seiten einzunehmen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2400" dirty="0">
              <a:latin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>
                <a:latin typeface="Calibri" panose="020F0502020204030204" pitchFamily="34" charset="0"/>
              </a:rPr>
              <a:t>Netiquette in Mails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2400" dirty="0">
              <a:latin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>
                <a:latin typeface="Calibri" panose="020F0502020204030204" pitchFamily="34" charset="0"/>
              </a:rPr>
              <a:t>Weitere mögliche Gremien: </a:t>
            </a:r>
          </a:p>
          <a:p>
            <a:r>
              <a:rPr lang="de-DE" sz="2400" dirty="0">
                <a:latin typeface="Calibri" panose="020F0502020204030204" pitchFamily="34" charset="0"/>
              </a:rPr>
              <a:t>     Klassenrat (</a:t>
            </a:r>
            <a:r>
              <a:rPr lang="de-DE" sz="2400" dirty="0" err="1">
                <a:latin typeface="Calibri" panose="020F0502020204030204" pitchFamily="34" charset="0"/>
              </a:rPr>
              <a:t>SuS</a:t>
            </a:r>
            <a:r>
              <a:rPr lang="de-DE" sz="2400" dirty="0">
                <a:latin typeface="Calibri" panose="020F0502020204030204" pitchFamily="34" charset="0"/>
              </a:rPr>
              <a:t>), </a:t>
            </a:r>
          </a:p>
          <a:p>
            <a:r>
              <a:rPr lang="de-DE" sz="2400" dirty="0">
                <a:latin typeface="Calibri" panose="020F0502020204030204" pitchFamily="34" charset="0"/>
              </a:rPr>
              <a:t>     Streitschlichter (</a:t>
            </a:r>
            <a:r>
              <a:rPr lang="de-DE" sz="2400" dirty="0" err="1">
                <a:latin typeface="Calibri" panose="020F0502020204030204" pitchFamily="34" charset="0"/>
              </a:rPr>
              <a:t>SuS</a:t>
            </a:r>
            <a:r>
              <a:rPr lang="de-DE" sz="2400" dirty="0">
                <a:latin typeface="Calibri" panose="020F0502020204030204" pitchFamily="34" charset="0"/>
              </a:rPr>
              <a:t>), </a:t>
            </a:r>
            <a:br>
              <a:rPr lang="de-DE" sz="2400" dirty="0">
                <a:latin typeface="Calibri" panose="020F0502020204030204" pitchFamily="34" charset="0"/>
              </a:rPr>
            </a:br>
            <a:r>
              <a:rPr lang="de-DE" sz="2400" dirty="0">
                <a:latin typeface="Calibri" panose="020F0502020204030204" pitchFamily="34" charset="0"/>
              </a:rPr>
              <a:t>     Elternbeirat (E), …</a:t>
            </a:r>
          </a:p>
          <a:p>
            <a:endParaRPr lang="de-DE" sz="2400" dirty="0">
              <a:latin typeface="Calibri" panose="020F0502020204030204" pitchFamily="34" charset="0"/>
            </a:endParaRPr>
          </a:p>
          <a:p>
            <a:r>
              <a:rPr lang="de-DE" sz="2400" dirty="0">
                <a:latin typeface="Calibri" panose="020F0502020204030204" pitchFamily="34" charset="0"/>
              </a:rPr>
              <a:t>Details </a:t>
            </a:r>
            <a:r>
              <a:rPr lang="de-DE" sz="2400" dirty="0">
                <a:latin typeface="Calibri" panose="020F0502020204030204" pitchFamily="34" charset="0"/>
                <a:hlinkClick r:id="rId3"/>
              </a:rPr>
              <a:t>hier</a:t>
            </a:r>
            <a:endParaRPr lang="de-DE" sz="2400" dirty="0">
              <a:latin typeface="Calibri" panose="020F0502020204030204" pitchFamily="34" charset="0"/>
            </a:endParaRPr>
          </a:p>
          <a:p>
            <a:endParaRPr lang="de-DE" sz="2400" b="0" i="0" u="none" strike="noStrike" baseline="0" dirty="0">
              <a:latin typeface="Calibri" panose="020F0502020204030204" pitchFamily="34" charset="0"/>
            </a:endParaRPr>
          </a:p>
        </p:txBody>
      </p:sp>
      <p:sp>
        <p:nvSpPr>
          <p:cNvPr id="5" name="Textfeld 6">
            <a:extLst>
              <a:ext uri="{FF2B5EF4-FFF2-40B4-BE49-F238E27FC236}">
                <a16:creationId xmlns:a16="http://schemas.microsoft.com/office/drawing/2014/main" id="{DAAF9259-8956-5BEA-D133-5E95D2661D6D}"/>
              </a:ext>
            </a:extLst>
          </p:cNvPr>
          <p:cNvSpPr txBox="1"/>
          <p:nvPr/>
        </p:nvSpPr>
        <p:spPr>
          <a:xfrm>
            <a:off x="3655619" y="7993865"/>
            <a:ext cx="6193175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de-DE" sz="1050" dirty="0">
                <a:hlinkClick r:id="rId4"/>
              </a:rPr>
              <a:t>https://pixabay.com/de/photos/playmobil-figuren-sitzung-gespr%c3%a4ch-451203/</a:t>
            </a:r>
            <a:r>
              <a:rPr lang="de-DE" sz="1050" dirty="0"/>
              <a:t> 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894E14CE-165B-B5A1-F3EB-2581ECDF8B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20072" y="3140968"/>
            <a:ext cx="3299230" cy="2841175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DAAF9259-8956-5BEA-D133-5E95D2661D6D}"/>
              </a:ext>
            </a:extLst>
          </p:cNvPr>
          <p:cNvSpPr txBox="1"/>
          <p:nvPr/>
        </p:nvSpPr>
        <p:spPr>
          <a:xfrm>
            <a:off x="3773099" y="6527741"/>
            <a:ext cx="6193175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de-DE" sz="1050" dirty="0">
                <a:hlinkClick r:id="rId4"/>
              </a:rPr>
              <a:t>https://pixabay.com/de/photos/playmobil-figuren-sitzung-gespr%c3%a4ch-451203/</a:t>
            </a:r>
            <a:r>
              <a:rPr lang="de-DE" sz="105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14123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>
            <a:extLst>
              <a:ext uri="{FF2B5EF4-FFF2-40B4-BE49-F238E27FC236}">
                <a16:creationId xmlns:a16="http://schemas.microsoft.com/office/drawing/2014/main" id="{87E4BBB4-B997-4FCF-BF53-2D63207E8467}"/>
              </a:ext>
            </a:extLst>
          </p:cNvPr>
          <p:cNvSpPr txBox="1"/>
          <p:nvPr/>
        </p:nvSpPr>
        <p:spPr>
          <a:xfrm>
            <a:off x="462541" y="1082203"/>
            <a:ext cx="8352928" cy="10002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 algn="l">
              <a:buFont typeface="Arial" panose="020B0604020202020204" pitchFamily="34" charset="0"/>
              <a:buChar char="•"/>
            </a:pPr>
            <a:endParaRPr lang="de-DE" sz="11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de-DE" sz="2400" b="0" i="0" u="none" strike="noStrike" baseline="0" dirty="0">
              <a:latin typeface="Calibri" panose="020F0502020204030204" pitchFamily="34" charset="0"/>
            </a:endParaRPr>
          </a:p>
          <a:p>
            <a:endParaRPr lang="de-DE" sz="2400" dirty="0">
              <a:latin typeface="Calibri" panose="020F0502020204030204" pitchFamily="34" charset="0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16C598B7-D5AA-4383-A2A1-D2D4C798FCC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588" t="56300" r="38188" b="12201"/>
          <a:stretch/>
        </p:blipFill>
        <p:spPr>
          <a:xfrm>
            <a:off x="1932907" y="1994710"/>
            <a:ext cx="5278186" cy="2868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364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1619672" y="648265"/>
            <a:ext cx="69127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solidFill>
                  <a:schemeClr val="bg1"/>
                </a:solidFill>
              </a:rPr>
              <a:t>Schulwechsel an ein Gymnasium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D9F0C749-B113-642C-B194-D739A1CA14C2}"/>
              </a:ext>
            </a:extLst>
          </p:cNvPr>
          <p:cNvSpPr txBox="1"/>
          <p:nvPr/>
        </p:nvSpPr>
        <p:spPr>
          <a:xfrm>
            <a:off x="305143" y="87333"/>
            <a:ext cx="1401140" cy="369332"/>
          </a:xfrm>
          <a:prstGeom prst="rect">
            <a:avLst/>
          </a:prstGeom>
          <a:solidFill>
            <a:srgbClr val="F20000"/>
          </a:solidFill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chemeClr val="bg1"/>
                </a:solidFill>
              </a:rPr>
              <a:t>Übergang</a:t>
            </a:r>
          </a:p>
        </p:txBody>
      </p:sp>
      <p:pic>
        <p:nvPicPr>
          <p:cNvPr id="8" name="Grafik 7" descr="Ein Bild, das Gebäude, Himmel, draußen, Architektur enthält.&#10;&#10;KI-generierte Inhalte können fehlerhaft sein.">
            <a:extLst>
              <a:ext uri="{FF2B5EF4-FFF2-40B4-BE49-F238E27FC236}">
                <a16:creationId xmlns:a16="http://schemas.microsoft.com/office/drawing/2014/main" id="{4A72840A-026B-D536-049E-B020C917BE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268760"/>
            <a:ext cx="7200173" cy="4801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559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467544" y="648265"/>
            <a:ext cx="85689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solidFill>
                  <a:schemeClr val="bg1"/>
                </a:solidFill>
              </a:rPr>
              <a:t>Veränderte Schul- und Unterrichtsbedingungen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02C60F2D-C4EF-4353-8764-8AE67B5B5C17}"/>
              </a:ext>
            </a:extLst>
          </p:cNvPr>
          <p:cNvSpPr txBox="1"/>
          <p:nvPr/>
        </p:nvSpPr>
        <p:spPr>
          <a:xfrm>
            <a:off x="611560" y="1360744"/>
            <a:ext cx="8424936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b="0" i="0" u="none" strike="noStrike" baseline="0" dirty="0">
                <a:latin typeface="Calibri" panose="020F0502020204030204" pitchFamily="34" charset="0"/>
              </a:rPr>
              <a:t>Längerer Schulweg, früheres Aufstehen, späteres Mittagessen</a:t>
            </a:r>
            <a:br>
              <a:rPr lang="de-DE" sz="2400" b="0" i="0" u="none" strike="noStrike" baseline="0" dirty="0">
                <a:latin typeface="Calibri" panose="020F0502020204030204" pitchFamily="34" charset="0"/>
              </a:rPr>
            </a:br>
            <a:r>
              <a:rPr lang="de-DE" sz="2400" b="0" i="0" u="none" strike="noStrike" baseline="0" dirty="0">
                <a:latin typeface="Calibri" panose="020F0502020204030204" pitchFamily="34" charset="0"/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b="0" i="0" u="none" strike="noStrike" baseline="0" dirty="0">
                <a:latin typeface="Calibri" panose="020F0502020204030204" pitchFamily="34" charset="0"/>
              </a:rPr>
              <a:t>Neuer, großer Klassenverband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2400" b="0" i="0" u="none" strike="noStrike" baseline="0" dirty="0">
              <a:latin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b="0" i="0" u="none" strike="noStrike" baseline="0" dirty="0">
                <a:latin typeface="Calibri" panose="020F0502020204030204" pitchFamily="34" charset="0"/>
              </a:rPr>
              <a:t>Viele Lehrer mit unterschiedlichen Unterrichtsstilen und Leistungsanforderungen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2400" b="0" i="0" u="none" strike="noStrike" baseline="0" dirty="0">
              <a:latin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b="0" i="0" u="none" strike="noStrike" baseline="0" dirty="0">
                <a:latin typeface="Calibri" panose="020F0502020204030204" pitchFamily="34" charset="0"/>
              </a:rPr>
              <a:t>Höhere Leistungsanforderungen, höheres Lerntempo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2400" b="0" i="0" u="none" strike="noStrike" baseline="0" dirty="0">
              <a:latin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>
                <a:latin typeface="Arial" panose="020B0604020202020204" pitchFamily="34" charset="0"/>
              </a:rPr>
              <a:t>a</a:t>
            </a:r>
            <a:r>
              <a:rPr lang="de-DE" sz="2400" b="0" i="0" u="none" strike="noStrike" baseline="0" dirty="0">
                <a:latin typeface="Calibri" panose="020F0502020204030204" pitchFamily="34" charset="0"/>
              </a:rPr>
              <a:t>nspruchsvollere Lern- und Arbeitstechniken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2400" b="0" i="0" u="none" strike="noStrike" baseline="0" dirty="0">
              <a:latin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b="0" i="0" u="none" strike="noStrike" baseline="0" dirty="0">
                <a:latin typeface="Calibri" panose="020F0502020204030204" pitchFamily="34" charset="0"/>
              </a:rPr>
              <a:t>Mehr/komplexere Hausaufgaben </a:t>
            </a:r>
            <a:endParaRPr lang="de-DE" sz="2400" dirty="0">
              <a:latin typeface="Calibri" panose="020F0502020204030204" pitchFamily="34" charset="0"/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B44C1DF1-69C1-4D65-92FA-FD0FBD89A1CF}"/>
              </a:ext>
            </a:extLst>
          </p:cNvPr>
          <p:cNvSpPr txBox="1"/>
          <p:nvPr/>
        </p:nvSpPr>
        <p:spPr>
          <a:xfrm>
            <a:off x="305143" y="87333"/>
            <a:ext cx="1401140" cy="369332"/>
          </a:xfrm>
          <a:prstGeom prst="rect">
            <a:avLst/>
          </a:prstGeom>
          <a:solidFill>
            <a:srgbClr val="F20000"/>
          </a:solidFill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chemeClr val="bg1"/>
                </a:solidFill>
              </a:rPr>
              <a:t>Übergang</a:t>
            </a: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39B0DAF3-BC46-4AE8-A016-34DF19A4E3D7}"/>
              </a:ext>
            </a:extLst>
          </p:cNvPr>
          <p:cNvSpPr/>
          <p:nvPr/>
        </p:nvSpPr>
        <p:spPr>
          <a:xfrm>
            <a:off x="467544" y="1360744"/>
            <a:ext cx="8424936" cy="242829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3732BB11-03EE-4BF9-84E0-C726869E939D}"/>
              </a:ext>
            </a:extLst>
          </p:cNvPr>
          <p:cNvSpPr txBox="1"/>
          <p:nvPr/>
        </p:nvSpPr>
        <p:spPr>
          <a:xfrm>
            <a:off x="6048672" y="1938394"/>
            <a:ext cx="1547664" cy="648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dirty="0"/>
          </a:p>
        </p:txBody>
      </p:sp>
      <p:sp>
        <p:nvSpPr>
          <p:cNvPr id="5" name="Rechteck: abgerundete Ecken 4">
            <a:extLst>
              <a:ext uri="{FF2B5EF4-FFF2-40B4-BE49-F238E27FC236}">
                <a16:creationId xmlns:a16="http://schemas.microsoft.com/office/drawing/2014/main" id="{1883902F-7932-468E-9B66-0BF613AA648C}"/>
              </a:ext>
            </a:extLst>
          </p:cNvPr>
          <p:cNvSpPr/>
          <p:nvPr/>
        </p:nvSpPr>
        <p:spPr>
          <a:xfrm>
            <a:off x="6228184" y="2060848"/>
            <a:ext cx="1728192" cy="648072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bg1"/>
                </a:solidFill>
              </a:rPr>
              <a:t>Die ersten Monate</a:t>
            </a:r>
          </a:p>
        </p:txBody>
      </p:sp>
    </p:spTree>
    <p:extLst>
      <p:ext uri="{BB962C8B-B14F-4D97-AF65-F5344CB8AC3E}">
        <p14:creationId xmlns:p14="http://schemas.microsoft.com/office/powerpoint/2010/main" val="3053903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467544" y="648265"/>
            <a:ext cx="85689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solidFill>
                  <a:schemeClr val="bg1"/>
                </a:solidFill>
              </a:rPr>
              <a:t>Veränderte Schul- und Unterrichtsbedingungen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02C60F2D-C4EF-4353-8764-8AE67B5B5C17}"/>
              </a:ext>
            </a:extLst>
          </p:cNvPr>
          <p:cNvSpPr txBox="1"/>
          <p:nvPr/>
        </p:nvSpPr>
        <p:spPr>
          <a:xfrm>
            <a:off x="611560" y="1360744"/>
            <a:ext cx="8424936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b="0" i="0" u="none" strike="noStrike" baseline="0" dirty="0">
                <a:latin typeface="Calibri" panose="020F0502020204030204" pitchFamily="34" charset="0"/>
              </a:rPr>
              <a:t>Längerer Schulweg, früheres Aufstehen, späteres Mittagessen</a:t>
            </a:r>
            <a:br>
              <a:rPr lang="de-DE" sz="2400" b="0" i="0" u="none" strike="noStrike" baseline="0" dirty="0">
                <a:latin typeface="Calibri" panose="020F0502020204030204" pitchFamily="34" charset="0"/>
              </a:rPr>
            </a:br>
            <a:r>
              <a:rPr lang="de-DE" sz="2400" b="0" i="0" u="none" strike="noStrike" baseline="0" dirty="0">
                <a:latin typeface="Calibri" panose="020F0502020204030204" pitchFamily="34" charset="0"/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b="0" i="0" u="none" strike="noStrike" baseline="0" dirty="0">
                <a:latin typeface="Calibri" panose="020F0502020204030204" pitchFamily="34" charset="0"/>
              </a:rPr>
              <a:t>Neuer, großer Klassenverband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2400" b="0" i="0" u="none" strike="noStrike" baseline="0" dirty="0">
              <a:latin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b="0" i="0" u="none" strike="noStrike" baseline="0" dirty="0">
                <a:latin typeface="Calibri" panose="020F0502020204030204" pitchFamily="34" charset="0"/>
              </a:rPr>
              <a:t>Viele Lehrer mit unterschiedlichen Unterrichtsstilen und Leistungsanforderungen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2400" b="0" i="0" u="none" strike="noStrike" baseline="0" dirty="0">
              <a:latin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b="0" i="0" u="none" strike="noStrike" baseline="0" dirty="0">
                <a:latin typeface="Calibri" panose="020F0502020204030204" pitchFamily="34" charset="0"/>
              </a:rPr>
              <a:t>Höhere Leistungsanforderungen, höheres Lerntempo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2400" b="0" i="0" u="none" strike="noStrike" baseline="0" dirty="0">
              <a:latin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>
                <a:latin typeface="Arial" panose="020B0604020202020204" pitchFamily="34" charset="0"/>
              </a:rPr>
              <a:t>a</a:t>
            </a:r>
            <a:r>
              <a:rPr lang="de-DE" sz="2400" b="0" i="0" u="none" strike="noStrike" baseline="0" dirty="0">
                <a:latin typeface="Calibri" panose="020F0502020204030204" pitchFamily="34" charset="0"/>
              </a:rPr>
              <a:t>nspruchsvollere Lern- und Arbeitstechniken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2400" b="0" i="0" u="none" strike="noStrike" baseline="0" dirty="0">
              <a:latin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b="0" i="0" u="none" strike="noStrike" baseline="0" dirty="0">
                <a:latin typeface="Calibri" panose="020F0502020204030204" pitchFamily="34" charset="0"/>
              </a:rPr>
              <a:t>Mehr/komplexere Hausaufgaben </a:t>
            </a:r>
            <a:endParaRPr lang="de-DE" sz="2400" dirty="0">
              <a:latin typeface="Calibri" panose="020F0502020204030204" pitchFamily="34" charset="0"/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B44C1DF1-69C1-4D65-92FA-FD0FBD89A1CF}"/>
              </a:ext>
            </a:extLst>
          </p:cNvPr>
          <p:cNvSpPr txBox="1"/>
          <p:nvPr/>
        </p:nvSpPr>
        <p:spPr>
          <a:xfrm>
            <a:off x="305143" y="87333"/>
            <a:ext cx="1401140" cy="369332"/>
          </a:xfrm>
          <a:prstGeom prst="rect">
            <a:avLst/>
          </a:prstGeom>
          <a:solidFill>
            <a:srgbClr val="F20000"/>
          </a:solidFill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chemeClr val="bg1"/>
                </a:solidFill>
              </a:rPr>
              <a:t>Übergang</a:t>
            </a: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39B0DAF3-BC46-4AE8-A016-34DF19A4E3D7}"/>
              </a:ext>
            </a:extLst>
          </p:cNvPr>
          <p:cNvSpPr/>
          <p:nvPr/>
        </p:nvSpPr>
        <p:spPr>
          <a:xfrm>
            <a:off x="359532" y="3786755"/>
            <a:ext cx="8424936" cy="222075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3732BB11-03EE-4BF9-84E0-C726869E939D}"/>
              </a:ext>
            </a:extLst>
          </p:cNvPr>
          <p:cNvSpPr txBox="1"/>
          <p:nvPr/>
        </p:nvSpPr>
        <p:spPr>
          <a:xfrm>
            <a:off x="6048672" y="1938394"/>
            <a:ext cx="1547664" cy="648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dirty="0"/>
          </a:p>
        </p:txBody>
      </p:sp>
      <p:sp>
        <p:nvSpPr>
          <p:cNvPr id="5" name="Rechteck: abgerundete Ecken 4">
            <a:extLst>
              <a:ext uri="{FF2B5EF4-FFF2-40B4-BE49-F238E27FC236}">
                <a16:creationId xmlns:a16="http://schemas.microsoft.com/office/drawing/2014/main" id="{1883902F-7932-468E-9B66-0BF613AA648C}"/>
              </a:ext>
            </a:extLst>
          </p:cNvPr>
          <p:cNvSpPr/>
          <p:nvPr/>
        </p:nvSpPr>
        <p:spPr>
          <a:xfrm>
            <a:off x="6732240" y="5128983"/>
            <a:ext cx="1728192" cy="648072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bg1"/>
                </a:solidFill>
              </a:rPr>
              <a:t>Ab dem 2. Halbjahr</a:t>
            </a:r>
          </a:p>
        </p:txBody>
      </p:sp>
    </p:spTree>
    <p:extLst>
      <p:ext uri="{BB962C8B-B14F-4D97-AF65-F5344CB8AC3E}">
        <p14:creationId xmlns:p14="http://schemas.microsoft.com/office/powerpoint/2010/main" val="3227463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86C70E83-8878-6EEF-1466-DA016E663B12}"/>
              </a:ext>
            </a:extLst>
          </p:cNvPr>
          <p:cNvSpPr txBox="1"/>
          <p:nvPr/>
        </p:nvSpPr>
        <p:spPr>
          <a:xfrm>
            <a:off x="2771800" y="620688"/>
            <a:ext cx="38309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solidFill>
                  <a:schemeClr val="bg1"/>
                </a:solidFill>
              </a:rPr>
              <a:t>Umfrage Belastung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FA75810D-7347-21BD-F273-085DABDF90A4}"/>
              </a:ext>
            </a:extLst>
          </p:cNvPr>
          <p:cNvSpPr txBox="1"/>
          <p:nvPr/>
        </p:nvSpPr>
        <p:spPr>
          <a:xfrm>
            <a:off x="391880" y="1217693"/>
            <a:ext cx="8208912" cy="458587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de-DE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>
                <a:latin typeface="Calibri" panose="020F0502020204030204" pitchFamily="34" charset="0"/>
                <a:cs typeface="Calibri" panose="020F0502020204030204" pitchFamily="34" charset="0"/>
              </a:rPr>
              <a:t>Warum?	 </a:t>
            </a:r>
            <a:r>
              <a:rPr lang="de-DE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Rückmeldung einzelner </a:t>
            </a:r>
            <a:r>
              <a:rPr lang="de-DE" sz="2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SuS</a:t>
            </a:r>
            <a:r>
              <a:rPr lang="de-DE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und Eltern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Wie?	 </a:t>
            </a:r>
            <a:r>
              <a:rPr lang="de-DE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</a:t>
            </a:r>
            <a:r>
              <a:rPr lang="de-DE" sz="2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Formsumfrage</a:t>
            </a:r>
            <a:r>
              <a:rPr lang="de-DE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Mitte März 2023/März 2024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24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>
                <a:latin typeface="Calibri" panose="020F0502020204030204" pitchFamily="34" charset="0"/>
                <a:cs typeface="Calibri" panose="020F0502020204030204" pitchFamily="34" charset="0"/>
              </a:rPr>
              <a:t>Wer?	 </a:t>
            </a:r>
            <a:r>
              <a:rPr lang="de-DE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Alle </a:t>
            </a:r>
            <a:r>
              <a:rPr lang="de-DE" sz="2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SuS</a:t>
            </a:r>
            <a:r>
              <a:rPr lang="de-DE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-&gt; Rücklauf knapp 60%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24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>
                <a:latin typeface="Calibri" panose="020F0502020204030204" pitchFamily="34" charset="0"/>
                <a:cs typeface="Calibri" panose="020F0502020204030204" pitchFamily="34" charset="0"/>
              </a:rPr>
              <a:t>Was? 	</a:t>
            </a:r>
            <a:r>
              <a:rPr lang="de-DE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Allgemeine Belastung, Belastungsfaktoren, </a:t>
            </a:r>
            <a:br>
              <a:rPr lang="de-DE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                Lösungsansätze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e-DE" sz="2400" dirty="0">
                <a:latin typeface="Calibri" panose="020F0502020204030204" pitchFamily="34" charset="0"/>
                <a:cs typeface="Calibri" panose="020F0502020204030204" pitchFamily="34" charset="0"/>
              </a:rPr>
              <a:t>Detaillierte Ergebnisse unter</a:t>
            </a:r>
          </a:p>
          <a:p>
            <a:r>
              <a:rPr lang="de-DE" sz="1200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https://forms.office.com/Pages/AnalysisPage.aspx?AnalyzerToken=HkcPmjHaBmatQCW68Gryc3saKY49DqpW&amp;id=Etb_pXkDs066Og8BsqtiuPNHg9yI7ihDnxIymzYQSJ1UMkQ5QVpKUEVKRDE2MDdOOE82QVhISEhQUS4u</a:t>
            </a:r>
            <a:r>
              <a:rPr lang="de-DE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4EAEA795-0606-50AD-2BCE-C66DB66480CB}"/>
              </a:ext>
            </a:extLst>
          </p:cNvPr>
          <p:cNvSpPr txBox="1"/>
          <p:nvPr/>
        </p:nvSpPr>
        <p:spPr>
          <a:xfrm>
            <a:off x="305143" y="87333"/>
            <a:ext cx="1401140" cy="369332"/>
          </a:xfrm>
          <a:prstGeom prst="rect">
            <a:avLst/>
          </a:prstGeom>
          <a:solidFill>
            <a:srgbClr val="F20000"/>
          </a:solidFill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chemeClr val="bg1"/>
                </a:solidFill>
              </a:rPr>
              <a:t>Übergang</a:t>
            </a:r>
          </a:p>
        </p:txBody>
      </p:sp>
    </p:spTree>
    <p:extLst>
      <p:ext uri="{BB962C8B-B14F-4D97-AF65-F5344CB8AC3E}">
        <p14:creationId xmlns:p14="http://schemas.microsoft.com/office/powerpoint/2010/main" val="2946685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C1532416-7D3C-1A93-133F-C91F729CF2EB}"/>
              </a:ext>
            </a:extLst>
          </p:cNvPr>
          <p:cNvSpPr txBox="1"/>
          <p:nvPr/>
        </p:nvSpPr>
        <p:spPr>
          <a:xfrm>
            <a:off x="587343" y="643647"/>
            <a:ext cx="80032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solidFill>
                  <a:schemeClr val="bg1"/>
                </a:solidFill>
              </a:rPr>
              <a:t>  Schulische Belastung – nach Klassenstufen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D455C48B-7AFA-66EF-ED96-64C4EF3937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90700"/>
            <a:ext cx="9096530" cy="5067300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71F09AC8-E636-852F-4132-BC16C7EDE498}"/>
              </a:ext>
            </a:extLst>
          </p:cNvPr>
          <p:cNvSpPr txBox="1"/>
          <p:nvPr/>
        </p:nvSpPr>
        <p:spPr>
          <a:xfrm>
            <a:off x="142592" y="1327775"/>
            <a:ext cx="88927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b="1">
                <a:solidFill>
                  <a:srgbClr val="0070C0"/>
                </a:solidFill>
              </a:rPr>
              <a:t>Wie stark warst du im 1. Schulhalbjahr belastet?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1A54735A-A16F-A691-1B4D-9F8C145DA460}"/>
              </a:ext>
            </a:extLst>
          </p:cNvPr>
          <p:cNvSpPr txBox="1"/>
          <p:nvPr/>
        </p:nvSpPr>
        <p:spPr>
          <a:xfrm>
            <a:off x="2157808" y="1762852"/>
            <a:ext cx="165219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2000" b="1">
                <a:solidFill>
                  <a:srgbClr val="0070C0"/>
                </a:solidFill>
              </a:rPr>
              <a:t>2022/2023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94DB3118-F67A-4D3C-66EE-9B8B57D7F3D8}"/>
              </a:ext>
            </a:extLst>
          </p:cNvPr>
          <p:cNvSpPr txBox="1"/>
          <p:nvPr/>
        </p:nvSpPr>
        <p:spPr>
          <a:xfrm>
            <a:off x="5704422" y="1762852"/>
            <a:ext cx="184785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2000" b="1">
                <a:solidFill>
                  <a:srgbClr val="0070C0"/>
                </a:solidFill>
              </a:rPr>
              <a:t>2023/2024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9AEC8AFD-6322-C057-C464-0E715AB64351}"/>
              </a:ext>
            </a:extLst>
          </p:cNvPr>
          <p:cNvSpPr txBox="1"/>
          <p:nvPr/>
        </p:nvSpPr>
        <p:spPr>
          <a:xfrm>
            <a:off x="305143" y="87333"/>
            <a:ext cx="1401140" cy="369332"/>
          </a:xfrm>
          <a:prstGeom prst="rect">
            <a:avLst/>
          </a:prstGeom>
          <a:solidFill>
            <a:srgbClr val="F20000"/>
          </a:solidFill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chemeClr val="bg1"/>
                </a:solidFill>
              </a:rPr>
              <a:t>Übergang</a:t>
            </a:r>
          </a:p>
        </p:txBody>
      </p:sp>
    </p:spTree>
    <p:extLst>
      <p:ext uri="{BB962C8B-B14F-4D97-AF65-F5344CB8AC3E}">
        <p14:creationId xmlns:p14="http://schemas.microsoft.com/office/powerpoint/2010/main" val="962847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C1532416-7D3C-1A93-133F-C91F729CF2EB}"/>
              </a:ext>
            </a:extLst>
          </p:cNvPr>
          <p:cNvSpPr txBox="1"/>
          <p:nvPr/>
        </p:nvSpPr>
        <p:spPr>
          <a:xfrm>
            <a:off x="117695" y="586157"/>
            <a:ext cx="90263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solidFill>
                  <a:schemeClr val="bg1"/>
                </a:solidFill>
              </a:rPr>
              <a:t>Zeitliche Belastung werktags – nach Klassenstufen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8716643E-DB86-BCD9-249E-8E5E10BC2F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1967" y="1965578"/>
            <a:ext cx="9143819" cy="4732411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14CA628E-4A0F-404E-1880-8F2AC24DB6EA}"/>
              </a:ext>
            </a:extLst>
          </p:cNvPr>
          <p:cNvSpPr txBox="1"/>
          <p:nvPr/>
        </p:nvSpPr>
        <p:spPr>
          <a:xfrm>
            <a:off x="0" y="1319247"/>
            <a:ext cx="903988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b="1" dirty="0">
                <a:solidFill>
                  <a:srgbClr val="0070C0"/>
                </a:solidFill>
              </a:rPr>
              <a:t>Wie viel Zeit benötigst du an einem Schultag (Mo - Fr)  zusätzlich zum Unterricht, z.B. für HA und Lernen (im Durchschnitt)?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0F8476B1-7E16-9415-A28C-D63AC9EB8FC4}"/>
              </a:ext>
            </a:extLst>
          </p:cNvPr>
          <p:cNvSpPr txBox="1"/>
          <p:nvPr/>
        </p:nvSpPr>
        <p:spPr>
          <a:xfrm>
            <a:off x="2157808" y="1948770"/>
            <a:ext cx="165219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2000" b="1" dirty="0">
                <a:solidFill>
                  <a:srgbClr val="0070C0"/>
                </a:solidFill>
              </a:rPr>
              <a:t>2022/2023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0D96A3F3-1D79-861A-B3CB-DB0A41B922F5}"/>
              </a:ext>
            </a:extLst>
          </p:cNvPr>
          <p:cNvSpPr txBox="1"/>
          <p:nvPr/>
        </p:nvSpPr>
        <p:spPr>
          <a:xfrm>
            <a:off x="5704422" y="1948770"/>
            <a:ext cx="184785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2000" b="1">
                <a:solidFill>
                  <a:srgbClr val="0070C0"/>
                </a:solidFill>
              </a:rPr>
              <a:t>2023/2024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0D099B71-23A3-6D30-CF45-CA18400E083A}"/>
              </a:ext>
            </a:extLst>
          </p:cNvPr>
          <p:cNvSpPr txBox="1"/>
          <p:nvPr/>
        </p:nvSpPr>
        <p:spPr>
          <a:xfrm>
            <a:off x="305143" y="87333"/>
            <a:ext cx="1401140" cy="369332"/>
          </a:xfrm>
          <a:prstGeom prst="rect">
            <a:avLst/>
          </a:prstGeom>
          <a:solidFill>
            <a:srgbClr val="F20000"/>
          </a:solidFill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chemeClr val="bg1"/>
                </a:solidFill>
              </a:rPr>
              <a:t>Übergang</a:t>
            </a:r>
          </a:p>
        </p:txBody>
      </p:sp>
    </p:spTree>
    <p:extLst>
      <p:ext uri="{BB962C8B-B14F-4D97-AF65-F5344CB8AC3E}">
        <p14:creationId xmlns:p14="http://schemas.microsoft.com/office/powerpoint/2010/main" val="2294413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17.7|40.8|43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3|17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10|26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5|19.8|11.6|13.1|15.1"/>
</p:tagLst>
</file>

<file path=ppt/theme/theme1.xml><?xml version="1.0" encoding="utf-8"?>
<a:theme xmlns:a="http://schemas.openxmlformats.org/drawingml/2006/main" name="Standarddesign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1431</Words>
  <Application>Microsoft Office PowerPoint</Application>
  <PresentationFormat>Bildschirmpräsentation (4:3)</PresentationFormat>
  <Paragraphs>324</Paragraphs>
  <Slides>37</Slides>
  <Notes>37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37</vt:i4>
      </vt:variant>
    </vt:vector>
  </HeadingPairs>
  <TitlesOfParts>
    <vt:vector size="43" baseType="lpstr">
      <vt:lpstr>Aptos</vt:lpstr>
      <vt:lpstr>Arial</vt:lpstr>
      <vt:lpstr>Calibri</vt:lpstr>
      <vt:lpstr>Courier New</vt:lpstr>
      <vt:lpstr>Wingdings</vt:lpstr>
      <vt:lpstr>Standarddesign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Brain-Club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ZPG-Gruppe</dc:creator>
  <cp:lastModifiedBy>M H</cp:lastModifiedBy>
  <cp:revision>331</cp:revision>
  <dcterms:created xsi:type="dcterms:W3CDTF">2014-11-14T21:49:37Z</dcterms:created>
  <dcterms:modified xsi:type="dcterms:W3CDTF">2025-09-18T15:17:24Z</dcterms:modified>
</cp:coreProperties>
</file>